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4229" r:id="rId1"/>
    <p:sldMasterId id="2147484549" r:id="rId2"/>
  </p:sldMasterIdLst>
  <p:notesMasterIdLst>
    <p:notesMasterId r:id="rId17"/>
  </p:notesMasterIdLst>
  <p:handoutMasterIdLst>
    <p:handoutMasterId r:id="rId18"/>
  </p:handoutMasterIdLst>
  <p:sldIdLst>
    <p:sldId id="256" r:id="rId3"/>
    <p:sldId id="257" r:id="rId4"/>
    <p:sldId id="258" r:id="rId5"/>
    <p:sldId id="259" r:id="rId6"/>
    <p:sldId id="271" r:id="rId7"/>
    <p:sldId id="268" r:id="rId8"/>
    <p:sldId id="260" r:id="rId9"/>
    <p:sldId id="269" r:id="rId10"/>
    <p:sldId id="270" r:id="rId11"/>
    <p:sldId id="267" r:id="rId12"/>
    <p:sldId id="261" r:id="rId13"/>
    <p:sldId id="262" r:id="rId14"/>
    <p:sldId id="263" r:id="rId15"/>
    <p:sldId id="264" r:id="rId16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veloping insights with Microsoft Graph" id="{7E829F76-CD83-44A3-B3F7-007301260BD8}">
          <p14:sldIdLst>
            <p14:sldId id="256"/>
            <p14:sldId id="257"/>
            <p14:sldId id="258"/>
            <p14:sldId id="259"/>
            <p14:sldId id="271"/>
            <p14:sldId id="268"/>
            <p14:sldId id="260"/>
            <p14:sldId id="269"/>
            <p14:sldId id="270"/>
            <p14:sldId id="267"/>
            <p14:sldId id="261"/>
          </p14:sldIdLst>
        </p14:section>
        <p14:section name="Summary" id="{0515D85C-C91E-4BDB-B673-651C2D8A364D}">
          <p14:sldIdLst>
            <p14:sldId id="262"/>
            <p14:sldId id="263"/>
            <p14:sldId id="264"/>
          </p14:sldIdLst>
        </p14:section>
        <p14:section name="Default Section" id="{93B56B7B-1769-4C1E-9AAF-8A7A5ABA96BF}">
          <p14:sldIdLst/>
        </p14:section>
        <p14:section name="Default Section" id="{2DFC9C6E-030C-47BC-B206-CFE6205792D5}">
          <p14:sldIdLst/>
        </p14:section>
        <p14:section name="Default Section" id="{979C9A97-1D8E-4EF2-A2E9-518CC98E401D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F2F2F"/>
    <a:srgbClr val="787878"/>
    <a:srgbClr val="595959"/>
    <a:srgbClr val="A6A6A6"/>
    <a:srgbClr val="7F7F7F"/>
    <a:srgbClr val="00BCF2"/>
    <a:srgbClr val="FFFFFF"/>
    <a:srgbClr val="000A18"/>
    <a:srgbClr val="BCEEFC"/>
    <a:srgbClr val="FFB65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445" autoAdjust="0"/>
    <p:restoredTop sz="79207" autoAdjust="0"/>
  </p:normalViewPr>
  <p:slideViewPr>
    <p:cSldViewPr snapToGrid="0">
      <p:cViewPr varScale="1">
        <p:scale>
          <a:sx n="57" d="100"/>
          <a:sy n="57" d="100"/>
        </p:scale>
        <p:origin x="624" y="6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 showGuides="1">
      <p:cViewPr varScale="1">
        <p:scale>
          <a:sx n="60" d="100"/>
          <a:sy n="60" d="100"/>
        </p:scale>
        <p:origin x="3187" y="3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microsoft.com/office/2015/10/relationships/revisionInfo" Target="revisionInfo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commentAuthors" Target="commentAuthor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D0CB2F-F0BF-435A-A27A-2EC15087F634}" type="datetime8">
              <a:rPr lang="en-US" smtClean="0">
                <a:latin typeface="Segoe UI" pitchFamily="34" charset="0"/>
              </a:rPr>
              <a:t>9/26/2017 8:25 AM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18B56EA-E28F-4F92-9F16-7A6F2501B303}" type="datetime8">
              <a:rPr lang="en-US" smtClean="0"/>
              <a:t>9/26/2017 8:25 AM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9/26/2017 8:25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17102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9/26/2017 8:25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26703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9/26/2017 8:25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35391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900" b="1" i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Important:</a:t>
            </a:r>
            <a:r>
              <a:rPr lang="en-US" sz="900" b="0" i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 APIs under the /beta version in Microsoft Graph are in preview and are subject to change. Use of these APIs in production applications is not supported.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9/26/2017 8:30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51501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900" b="1" i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Note</a:t>
            </a:r>
            <a:r>
              <a:rPr lang="en-US" sz="900" b="0" i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: We are currently working on populating the results of the Shared API with data. There may be some data missing in the first weeks after release.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9/26/2017 8:49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34954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9/26/2017 8:25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81399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9/26/2017 8:25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31749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9/26/2017 8:25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19338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9/26/2017 8:25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28577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jp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7.png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trike="noStrike" spc="-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5282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ontent Placeholder 15"/>
          <p:cNvSpPr>
            <a:spLocks noGrp="1"/>
          </p:cNvSpPr>
          <p:nvPr>
            <p:ph sz="quarter" idx="25" hasCustomPrompt="1"/>
          </p:nvPr>
        </p:nvSpPr>
        <p:spPr>
          <a:xfrm>
            <a:off x="46513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4: six columns (numbered list)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3230880"/>
            <a:ext cx="1727200" cy="283410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323088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689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634777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830865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10269538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5" name="Content Placeholder 15"/>
          <p:cNvSpPr>
            <a:spLocks noGrp="1"/>
          </p:cNvSpPr>
          <p:nvPr>
            <p:ph sz="quarter" idx="26" hasCustomPrompt="1"/>
          </p:nvPr>
        </p:nvSpPr>
        <p:spPr>
          <a:xfrm>
            <a:off x="242601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6" name="Content Placeholder 15"/>
          <p:cNvSpPr>
            <a:spLocks noGrp="1"/>
          </p:cNvSpPr>
          <p:nvPr>
            <p:ph sz="quarter" idx="27" hasCustomPrompt="1"/>
          </p:nvPr>
        </p:nvSpPr>
        <p:spPr>
          <a:xfrm>
            <a:off x="438689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7" name="Content Placeholder 15"/>
          <p:cNvSpPr>
            <a:spLocks noGrp="1"/>
          </p:cNvSpPr>
          <p:nvPr>
            <p:ph sz="quarter" idx="28" hasCustomPrompt="1"/>
          </p:nvPr>
        </p:nvSpPr>
        <p:spPr>
          <a:xfrm>
            <a:off x="634777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8" name="Content Placeholder 15"/>
          <p:cNvSpPr>
            <a:spLocks noGrp="1"/>
          </p:cNvSpPr>
          <p:nvPr>
            <p:ph sz="quarter" idx="29" hasCustomPrompt="1"/>
          </p:nvPr>
        </p:nvSpPr>
        <p:spPr>
          <a:xfrm>
            <a:off x="830865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9" name="Content Placeholder 15"/>
          <p:cNvSpPr>
            <a:spLocks noGrp="1"/>
          </p:cNvSpPr>
          <p:nvPr>
            <p:ph sz="quarter" idx="30" hasCustomPrompt="1"/>
          </p:nvPr>
        </p:nvSpPr>
        <p:spPr>
          <a:xfrm>
            <a:off x="10269538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699272733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 strike="noStrike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832563861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bg1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89345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4437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7150375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3" y="-1"/>
            <a:ext cx="12435587" cy="69945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899478"/>
            <a:ext cx="7604125" cy="2701925"/>
          </a:xfrm>
          <a:noFill/>
        </p:spPr>
        <p:txBody>
          <a:bodyPr wrap="square" lIns="0" tIns="0" rIns="0" bIns="0" anchor="t" anchorCtr="0">
            <a:noAutofit/>
          </a:bodyPr>
          <a:lstStyle>
            <a:lvl1pPr>
              <a:lnSpc>
                <a:spcPts val="5600"/>
              </a:lnSpc>
              <a:defRPr sz="5400" spc="-15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28849011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56530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1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354763" y="0"/>
            <a:ext cx="6081712" cy="6994525"/>
          </a:xfrm>
          <a:blipFill dpi="0" rotWithShape="1">
            <a:blip r:embed="rId2"/>
            <a:srcRect/>
            <a:tile tx="-1530350" ty="0" sx="66000" sy="66000" flip="none" algn="tl"/>
          </a:blipFill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4901092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 title="Drag photo"/>
          <p:cNvSpPr>
            <a:spLocks noGrp="1"/>
          </p:cNvSpPr>
          <p:nvPr>
            <p:ph type="pic" sz="quarter" idx="10" hasCustomPrompt="1"/>
          </p:nvPr>
        </p:nvSpPr>
        <p:spPr>
          <a:xfrm>
            <a:off x="465138" y="2168525"/>
            <a:ext cx="2734056" cy="4371975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3397922" y="2168524"/>
            <a:ext cx="2734056" cy="4371975"/>
          </a:xfrm>
          <a:blipFill dpi="0" rotWithShape="1">
            <a:blip r:embed="rId3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9263490" y="2168524"/>
            <a:ext cx="2734056" cy="4371975"/>
          </a:xfrm>
          <a:blipFill dpi="0" rotWithShape="1">
            <a:blip r:embed="rId4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330706" y="2168524"/>
            <a:ext cx="2734056" cy="4371975"/>
          </a:xfrm>
          <a:blipFill dpi="0" rotWithShape="1">
            <a:blip r:embed="rId5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56530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2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465138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18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3397922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19" name="Text Placeholder 16"/>
          <p:cNvSpPr>
            <a:spLocks noGrp="1"/>
          </p:cNvSpPr>
          <p:nvPr>
            <p:ph type="body" sz="quarter" idx="16" hasCustomPrompt="1"/>
          </p:nvPr>
        </p:nvSpPr>
        <p:spPr>
          <a:xfrm>
            <a:off x="6330706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20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9263490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</p:spTree>
    <p:extLst>
      <p:ext uri="{BB962C8B-B14F-4D97-AF65-F5344CB8AC3E}">
        <p14:creationId xmlns:p14="http://schemas.microsoft.com/office/powerpoint/2010/main" val="4039926196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465138" y="2168525"/>
            <a:ext cx="3690937" cy="2654300"/>
          </a:xfrm>
          <a:blipFill>
            <a:blip r:embed="rId2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4389437" y="2168525"/>
            <a:ext cx="3679825" cy="2654300"/>
          </a:xfrm>
          <a:blipFill>
            <a:blip r:embed="rId3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8302625" y="2168525"/>
            <a:ext cx="3695700" cy="2654300"/>
          </a:xfrm>
          <a:blipFill>
            <a:blip r:embed="rId4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3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>
                <a:solidFill>
                  <a:schemeClr val="accent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>
                <a:solidFill>
                  <a:schemeClr val="accent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22753587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1: one column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4853623" cy="615553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pt-BR" dirty="0"/>
              <a:t>Subhead Segoe UI Regular 20/24. Em volor resequaectur.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2761498"/>
            <a:ext cx="4853622" cy="2818376"/>
          </a:xfrm>
        </p:spPr>
        <p:txBody>
          <a:bodyPr lIns="0" tIns="0" rIns="0" bIns="0"/>
          <a:lstStyle>
            <a:lvl1pPr marL="285750" indent="-28575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68780090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465139" y="449264"/>
            <a:ext cx="933131" cy="200341"/>
            <a:chOff x="465139" y="449264"/>
            <a:chExt cx="933131" cy="200341"/>
          </a:xfrm>
        </p:grpSpPr>
        <p:pic>
          <p:nvPicPr>
            <p:cNvPr id="97" name="Picture 96"/>
            <p:cNvPicPr>
              <a:picLocks noChangeAspect="1"/>
            </p:cNvPicPr>
            <p:nvPr userDrawn="1"/>
          </p:nvPicPr>
          <p:blipFill rotWithShape="1">
            <a:blip r:embed="rId2"/>
            <a:srcRect l="26716" r="872" b="4064"/>
            <a:stretch/>
          </p:blipFill>
          <p:spPr bwMode="black">
            <a:xfrm>
              <a:off x="721996" y="459092"/>
              <a:ext cx="676274" cy="187779"/>
            </a:xfrm>
            <a:prstGeom prst="rect">
              <a:avLst/>
            </a:prstGeom>
          </p:spPr>
        </p:pic>
        <p:pic>
          <p:nvPicPr>
            <p:cNvPr id="64" name="MS logo gray - EMF"/>
            <p:cNvPicPr>
              <a:picLocks noChangeAspect="1"/>
            </p:cNvPicPr>
            <p:nvPr userDrawn="1"/>
          </p:nvPicPr>
          <p:blipFill rotWithShape="1">
            <a:blip r:embed="rId3"/>
            <a:srcRect r="76414"/>
            <a:stretch/>
          </p:blipFill>
          <p:spPr bwMode="black">
            <a:xfrm>
              <a:off x="465139" y="449264"/>
              <a:ext cx="220661" cy="2003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08246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2: two columns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199644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199644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994402774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3</a:t>
            </a:r>
          </a:p>
        </p:txBody>
      </p:sp>
    </p:spTree>
    <p:extLst>
      <p:ext uri="{BB962C8B-B14F-4D97-AF65-F5344CB8AC3E}">
        <p14:creationId xmlns:p14="http://schemas.microsoft.com/office/powerpoint/2010/main" val="3589100596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hart Placeholder 6"/>
          <p:cNvSpPr>
            <a:spLocks noGrp="1"/>
          </p:cNvSpPr>
          <p:nvPr>
            <p:ph type="chart" sz="quarter" idx="21"/>
          </p:nvPr>
        </p:nvSpPr>
        <p:spPr>
          <a:xfrm>
            <a:off x="465139" y="2168525"/>
            <a:ext cx="3690933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Chart examples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773736"/>
            <a:ext cx="3690937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5" y="5931090"/>
            <a:ext cx="369093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9442" y="5773736"/>
            <a:ext cx="3679822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4389438" y="5931090"/>
            <a:ext cx="3679825" cy="307777"/>
          </a:xfrm>
        </p:spPr>
        <p:txBody>
          <a:bodyPr vert="horz" wrap="square" lIns="0" tIns="0" rIns="0" bIns="0" rtlCol="0">
            <a:spAutoFit/>
          </a:bodyPr>
          <a:lstStyle>
            <a:lvl1pPr>
              <a:tabLst/>
              <a:defRPr lang="en-US" sz="1000" b="0" i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8302626" y="5773736"/>
            <a:ext cx="3702056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8302625" y="5931090"/>
            <a:ext cx="3702053" cy="307777"/>
          </a:xfrm>
        </p:spPr>
        <p:txBody>
          <a:bodyPr vert="horz" wrap="square" lIns="0" tIns="0" rIns="0" bIns="0" rtlCol="0">
            <a:spAutoFit/>
          </a:bodyPr>
          <a:lstStyle>
            <a:lvl1pPr marL="463550" indent="-463550">
              <a:tabLst/>
              <a:defRPr lang="en-US" sz="1000" b="0" i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20" name="Chart Placeholder 6"/>
          <p:cNvSpPr>
            <a:spLocks noGrp="1"/>
          </p:cNvSpPr>
          <p:nvPr>
            <p:ph type="chart" sz="quarter" idx="22"/>
          </p:nvPr>
        </p:nvSpPr>
        <p:spPr>
          <a:xfrm>
            <a:off x="4389438" y="2168525"/>
            <a:ext cx="3679825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1" name="Chart Placeholder 6"/>
          <p:cNvSpPr>
            <a:spLocks noGrp="1"/>
          </p:cNvSpPr>
          <p:nvPr>
            <p:ph type="chart" sz="quarter" idx="23"/>
          </p:nvPr>
        </p:nvSpPr>
        <p:spPr>
          <a:xfrm>
            <a:off x="8302624" y="2168525"/>
            <a:ext cx="3695701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322961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Table styling</a:t>
            </a:r>
          </a:p>
        </p:txBody>
      </p:sp>
      <p:sp>
        <p:nvSpPr>
          <p:cNvPr id="4" name="Table Placeholder 3"/>
          <p:cNvSpPr>
            <a:spLocks noGrp="1"/>
          </p:cNvSpPr>
          <p:nvPr>
            <p:ph type="tbl" sz="quarter" idx="10"/>
          </p:nvPr>
        </p:nvSpPr>
        <p:spPr>
          <a:xfrm>
            <a:off x="465138" y="2168525"/>
            <a:ext cx="11533187" cy="4371975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1399307191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1873885"/>
            <a:ext cx="8229599" cy="1828800"/>
          </a:xfrm>
          <a:noFill/>
        </p:spPr>
        <p:txBody>
          <a:bodyPr lIns="0" tIns="0" rIns="0" bIns="0" anchor="t" anchorCtr="0"/>
          <a:lstStyle>
            <a:lvl1pPr>
              <a:lnSpc>
                <a:spcPts val="3000"/>
              </a:lnSpc>
              <a:defRPr sz="2800" spc="-15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8552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465139" y="449264"/>
            <a:ext cx="933131" cy="200341"/>
            <a:chOff x="465139" y="449264"/>
            <a:chExt cx="933131" cy="200341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 rotWithShape="1">
            <a:blip r:embed="rId2"/>
            <a:srcRect l="26716" r="872" b="4064"/>
            <a:stretch/>
          </p:blipFill>
          <p:spPr bwMode="black">
            <a:xfrm>
              <a:off x="721996" y="459092"/>
              <a:ext cx="676274" cy="187779"/>
            </a:xfrm>
            <a:prstGeom prst="rect">
              <a:avLst/>
            </a:prstGeom>
          </p:spPr>
        </p:pic>
        <p:pic>
          <p:nvPicPr>
            <p:cNvPr id="6" name="MS logo gray - EMF"/>
            <p:cNvPicPr>
              <a:picLocks noChangeAspect="1"/>
            </p:cNvPicPr>
            <p:nvPr userDrawn="1"/>
          </p:nvPicPr>
          <p:blipFill rotWithShape="1">
            <a:blip r:embed="rId3"/>
            <a:srcRect r="76414"/>
            <a:stretch/>
          </p:blipFill>
          <p:spPr bwMode="black">
            <a:xfrm>
              <a:off x="465139" y="449264"/>
              <a:ext cx="220661" cy="200341"/>
            </a:xfrm>
            <a:prstGeom prst="rect">
              <a:avLst/>
            </a:prstGeom>
          </p:spPr>
        </p:pic>
      </p:grp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1873885"/>
            <a:ext cx="8229599" cy="1828800"/>
          </a:xfrm>
          <a:noFill/>
        </p:spPr>
        <p:txBody>
          <a:bodyPr lIns="0" tIns="0" rIns="0" bIns="0" anchor="t" anchorCtr="0"/>
          <a:lstStyle>
            <a:lvl1pPr>
              <a:lnSpc>
                <a:spcPts val="3000"/>
              </a:lnSpc>
              <a:defRPr sz="28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10720828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79425"/>
            <a:ext cx="1483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(event name)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7" y="-318"/>
            <a:ext cx="12435840" cy="6995160"/>
          </a:xfrm>
          <a:prstGeom prst="rect">
            <a:avLst/>
          </a:prstGeom>
        </p:spPr>
      </p:pic>
      <p:pic>
        <p:nvPicPr>
          <p:cNvPr id="6" name="MS logo white - EMF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white">
          <a:xfrm>
            <a:off x="460688" y="479425"/>
            <a:ext cx="1451843" cy="31089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17339" y="4319054"/>
            <a:ext cx="4644038" cy="1828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7184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7315137" cy="1828007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MS logo white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0688" y="479425"/>
            <a:ext cx="1451843" cy="310896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7589838" y="296863"/>
            <a:ext cx="4572000" cy="517065"/>
          </a:xfrm>
        </p:spPr>
        <p:txBody>
          <a:bodyPr/>
          <a:lstStyle>
            <a:lvl1pPr marL="0" indent="0" algn="r">
              <a:buNone/>
              <a:defRPr sz="24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Session code</a:t>
            </a:r>
          </a:p>
        </p:txBody>
      </p:sp>
    </p:spTree>
    <p:extLst>
      <p:ext uri="{BB962C8B-B14F-4D97-AF65-F5344CB8AC3E}">
        <p14:creationId xmlns:p14="http://schemas.microsoft.com/office/powerpoint/2010/main" val="40984942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2308324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0479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435140" cy="6994525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0105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702" y="1211287"/>
            <a:ext cx="11888787" cy="54848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6907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3000" b="0">
                <a:latin typeface="+mn-lt"/>
              </a:defRPr>
            </a:lvl1pPr>
            <a:lvl2pPr marL="255588" indent="0">
              <a:buFont typeface="Wingdings" panose="05000000000000000000" pitchFamily="2" charset="2"/>
              <a:buNone/>
              <a:defRPr sz="2400" b="0"/>
            </a:lvl2pPr>
            <a:lvl3pPr marL="450850" indent="0">
              <a:buFont typeface="Wingdings" panose="05000000000000000000" pitchFamily="2" charset="2"/>
              <a:buNone/>
              <a:tabLst/>
              <a:defRPr sz="2200" b="0"/>
            </a:lvl3pPr>
            <a:lvl4pPr marL="652462" indent="0">
              <a:buFont typeface="Wingdings" panose="05000000000000000000" pitchFamily="2" charset="2"/>
              <a:buNone/>
              <a:defRPr sz="2200" b="0"/>
            </a:lvl4pPr>
            <a:lvl5pPr marL="854075" indent="0">
              <a:buFont typeface="Wingdings" panose="05000000000000000000" pitchFamily="2" charset="2"/>
              <a:buNone/>
              <a:tabLst/>
              <a:defRPr sz="22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5588" indent="0">
              <a:buFont typeface="Arial" panose="020B0604020202020204" pitchFamily="34" charset="0"/>
              <a:buNone/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0850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52462" indent="0">
              <a:buFont typeface="Arial" panose="020B0604020202020204" pitchFamily="34" charset="0"/>
              <a:buNone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4075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14350" marR="0" lvl="0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Edit Master text styles</a:t>
            </a:r>
          </a:p>
          <a:p>
            <a:pPr marL="514350" marR="0" lvl="1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Second level</a:t>
            </a:r>
          </a:p>
          <a:p>
            <a:pPr marL="514350" marR="0" lvl="2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Third level</a:t>
            </a:r>
          </a:p>
          <a:p>
            <a:pPr marL="514350" marR="0" lvl="3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Fourth level</a:t>
            </a:r>
          </a:p>
          <a:p>
            <a:pPr marL="514350" marR="0" lvl="4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8993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3000" b="0">
                <a:latin typeface="+mn-lt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4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2200" b="0"/>
            </a:lvl3pPr>
            <a:lvl4pPr marL="828675" indent="-176213">
              <a:buFont typeface="Wingdings" panose="05000000000000000000" pitchFamily="2" charset="2"/>
              <a:buChar char=""/>
              <a:defRPr sz="22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22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98488" indent="-342900"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93750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95362" indent="-342900"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96975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31775" marR="0" lvl="0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Edit Master text styles</a:t>
            </a:r>
          </a:p>
          <a:p>
            <a:pPr marL="231775" marR="0" lvl="1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Second level</a:t>
            </a:r>
          </a:p>
          <a:p>
            <a:pPr marL="231775" marR="0" lvl="2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Third level</a:t>
            </a:r>
          </a:p>
          <a:p>
            <a:pPr marL="231775" marR="0" lvl="3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Fourth level</a:t>
            </a:r>
          </a:p>
          <a:p>
            <a:pPr marL="231775" marR="0" lvl="4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5062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669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10058401" cy="7386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3122617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200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27899454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832103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4561805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740132"/>
            <a:ext cx="4892040" cy="1514261"/>
          </a:xfrm>
        </p:spPr>
        <p:txBody>
          <a:bodyPr wrap="square" anchor="ctr">
            <a:spAutoFit/>
          </a:bodyPr>
          <a:lstStyle>
            <a:lvl1pPr>
              <a:defRPr sz="48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Square photo layout</a:t>
            </a:r>
          </a:p>
        </p:txBody>
      </p:sp>
      <p:sp>
        <p:nvSpPr>
          <p:cNvPr id="6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441315" y="0"/>
            <a:ext cx="6995160" cy="6992587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9465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ner outcome layout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/>
          <a:srcRect t="16513" r="1118"/>
          <a:stretch/>
        </p:blipFill>
        <p:spPr>
          <a:xfrm>
            <a:off x="385" y="0"/>
            <a:ext cx="12436090" cy="6994525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 bwMode="auto">
          <a:xfrm>
            <a:off x="274702" y="1851361"/>
            <a:ext cx="6403661" cy="3383280"/>
          </a:xfrm>
          <a:prstGeom prst="rect">
            <a:avLst/>
          </a:prstGeom>
          <a:solidFill>
            <a:schemeClr val="accent3">
              <a:alpha val="92000"/>
            </a:scheme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0" i="0" u="none" strike="noStrike" kern="1200" cap="none" spc="-100" normalizeH="0" baseline="0" noProof="0" dirty="0">
              <a:ln w="3175">
                <a:noFill/>
              </a:ln>
              <a:gradFill>
                <a:gsLst>
                  <a:gs pos="5833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851025"/>
            <a:ext cx="6403975" cy="3383616"/>
          </a:xfrm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sz="4000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265283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691"/>
            <a:ext cx="12436475" cy="6993142"/>
          </a:xfrm>
          <a:prstGeom prst="rect">
            <a:avLst/>
          </a:prstGeom>
        </p:spPr>
      </p:pic>
      <p:pic>
        <p:nvPicPr>
          <p:cNvPr id="97" name="Picture 96"/>
          <p:cNvPicPr>
            <a:picLocks noChangeAspect="1"/>
          </p:cNvPicPr>
          <p:nvPr userDrawn="1"/>
        </p:nvPicPr>
        <p:blipFill rotWithShape="1">
          <a:blip r:embed="rId3"/>
          <a:srcRect l="26716" r="872" b="4064"/>
          <a:stretch/>
        </p:blipFill>
        <p:spPr bwMode="black">
          <a:xfrm>
            <a:off x="721996" y="459092"/>
            <a:ext cx="676274" cy="187779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 rotWithShape="1">
          <a:blip r:embed="rId4"/>
          <a:srcRect r="76414"/>
          <a:stretch/>
        </p:blipFill>
        <p:spPr bwMode="black">
          <a:xfrm>
            <a:off x="465139" y="449264"/>
            <a:ext cx="220661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3800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ner outcome layout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/>
          <a:srcRect t="7786" b="7786"/>
          <a:stretch/>
        </p:blipFill>
        <p:spPr>
          <a:xfrm>
            <a:off x="-1" y="0"/>
            <a:ext cx="12436475" cy="6994525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 bwMode="auto">
          <a:xfrm>
            <a:off x="5761037" y="296863"/>
            <a:ext cx="6400800" cy="3383280"/>
          </a:xfrm>
          <a:prstGeom prst="rect">
            <a:avLst/>
          </a:prstGeom>
          <a:solidFill>
            <a:schemeClr val="accent3">
              <a:alpha val="92000"/>
            </a:scheme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46639" tIns="46639" rIns="46639" bIns="46639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0" cap="none" spc="-71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757862" y="296863"/>
            <a:ext cx="6403975" cy="3383616"/>
          </a:xfrm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sz="4000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024858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ner outcome layout 3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/>
          <a:srcRect t="3002" r="1135" b="16954"/>
          <a:stretch/>
        </p:blipFill>
        <p:spPr>
          <a:xfrm>
            <a:off x="0" y="-1"/>
            <a:ext cx="12961635" cy="6994525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 bwMode="auto">
          <a:xfrm>
            <a:off x="274638" y="296863"/>
            <a:ext cx="6400800" cy="3383280"/>
          </a:xfrm>
          <a:prstGeom prst="rect">
            <a:avLst/>
          </a:prstGeom>
          <a:solidFill>
            <a:schemeClr val="accent3">
              <a:alpha val="92000"/>
            </a:scheme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46639" tIns="46639" rIns="46639" bIns="46639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0" cap="none" spc="-71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296863"/>
            <a:ext cx="6403975" cy="3383616"/>
          </a:xfrm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sz="4000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547592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 outcome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5166676" cy="9175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3" name="Picture Placeholder 14"/>
          <p:cNvPicPr>
            <a:picLocks noChangeAspect="1"/>
          </p:cNvPicPr>
          <p:nvPr userDrawn="1"/>
        </p:nvPicPr>
        <p:blipFill>
          <a:blip r:embed="rId2"/>
          <a:srcRect l="16685" r="16685"/>
          <a:stretch>
            <a:fillRect/>
          </a:stretch>
        </p:blipFill>
        <p:spPr>
          <a:xfrm>
            <a:off x="5441315" y="0"/>
            <a:ext cx="6995160" cy="6992587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2125663"/>
            <a:ext cx="5167312" cy="4572000"/>
          </a:xfrm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sz="2400" b="0" i="1"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96222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 outcom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6"/>
          <p:cNvPicPr>
            <a:picLocks noChangeAspect="1"/>
          </p:cNvPicPr>
          <p:nvPr userDrawn="1"/>
        </p:nvPicPr>
        <p:blipFill>
          <a:blip r:embed="rId2"/>
          <a:srcRect l="16667" r="16667"/>
          <a:stretch>
            <a:fillRect/>
          </a:stretch>
        </p:blipFill>
        <p:spPr>
          <a:xfrm>
            <a:off x="5441315" y="0"/>
            <a:ext cx="6995160" cy="6992587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74639" y="295274"/>
            <a:ext cx="5166676" cy="9175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2125663"/>
            <a:ext cx="5167312" cy="4572000"/>
          </a:xfrm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sz="2400" b="0" i="1"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83363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 outcome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15"/>
          <p:cNvPicPr>
            <a:picLocks noChangeAspect="1"/>
          </p:cNvPicPr>
          <p:nvPr userDrawn="1"/>
        </p:nvPicPr>
        <p:blipFill>
          <a:blip r:embed="rId2"/>
          <a:srcRect l="16667" r="16667"/>
          <a:stretch>
            <a:fillRect/>
          </a:stretch>
        </p:blipFill>
        <p:spPr>
          <a:xfrm>
            <a:off x="5441315" y="0"/>
            <a:ext cx="6995160" cy="6992587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74639" y="295274"/>
            <a:ext cx="5166676" cy="9175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2125663"/>
            <a:ext cx="5167312" cy="4572000"/>
          </a:xfrm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sz="2400" b="0" i="1"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72881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45310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36103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9651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MS logo white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0688" y="479425"/>
            <a:ext cx="1451843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159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67604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960438"/>
            <a:ext cx="3690937" cy="917575"/>
          </a:xfrm>
        </p:spPr>
        <p:txBody>
          <a:bodyPr lIns="0" tIns="0" rIns="0" bIns="0"/>
          <a:lstStyle>
            <a:lvl1pPr>
              <a:defRPr sz="1800" spc="-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Contents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354764" y="960438"/>
            <a:ext cx="3914774" cy="3862387"/>
          </a:xfrm>
        </p:spPr>
        <p:txBody>
          <a:bodyPr wrap="square" lIns="0" tIns="0" rIns="0" bIns="0">
            <a:noAutofit/>
          </a:bodyPr>
          <a:lstStyle>
            <a:lvl1pPr marL="0" indent="0" defTabSz="517525">
              <a:buNone/>
              <a:defRPr sz="1800" spc="-50" baseline="0">
                <a:solidFill>
                  <a:schemeClr val="accent1"/>
                </a:solidFill>
              </a:defRPr>
            </a:lvl1pPr>
            <a:lvl2pPr marL="228600" indent="0">
              <a:buNone/>
              <a:defRPr sz="1800"/>
            </a:lvl2pPr>
            <a:lvl3pPr marL="457200" indent="0">
              <a:buNone/>
              <a:defRPr sz="1800"/>
            </a:lvl3pPr>
            <a:lvl4pPr marL="685800" indent="0">
              <a:buNone/>
              <a:defRPr sz="1800"/>
            </a:lvl4pPr>
            <a:lvl5pPr marL="914400" indent="0">
              <a:buNone/>
              <a:defRPr sz="1800"/>
            </a:lvl5pPr>
          </a:lstStyle>
          <a:p>
            <a:pPr lvl="0"/>
            <a:r>
              <a:rPr lang="en-US" dirty="0"/>
              <a:t>##	Section Title</a:t>
            </a:r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11533187" cy="307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Large: subhead Segoe UI Regular 20/24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11533187" cy="46166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 b="1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Medium: paragraph title Segoe UI bold 14/18</a:t>
            </a:r>
          </a:p>
          <a:p>
            <a:pPr lvl="1"/>
            <a:r>
              <a:rPr lang="en-US" dirty="0"/>
              <a:t>Body copy Segoe UI Regular 14/18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8" y="4477703"/>
            <a:ext cx="1153318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1pPr>
            <a:lvl2pPr marL="0" indent="0">
              <a:lnSpc>
                <a:spcPts val="12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Small: caption title Segoe </a:t>
            </a:r>
            <a:r>
              <a:rPr lang="en-US" dirty="0" err="1"/>
              <a:t>Semibold</a:t>
            </a:r>
            <a:r>
              <a:rPr lang="en-US" dirty="0"/>
              <a:t> 10/12</a:t>
            </a:r>
          </a:p>
          <a:p>
            <a:pPr lvl="1"/>
            <a:r>
              <a:rPr lang="en-US" dirty="0"/>
              <a:t>Caption Segoe Regular 10/12</a:t>
            </a:r>
          </a:p>
        </p:txBody>
      </p:sp>
    </p:spTree>
    <p:extLst>
      <p:ext uri="{BB962C8B-B14F-4D97-AF65-F5344CB8AC3E}">
        <p14:creationId xmlns:p14="http://schemas.microsoft.com/office/powerpoint/2010/main" val="1660141622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1: three column bulleted list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7604125" cy="923330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Subhead Segoe UI Regular 20/24. Dis </a:t>
            </a:r>
            <a:r>
              <a:rPr lang="en-US" dirty="0" err="1"/>
              <a:t>apid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simusanditis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ex et </a:t>
            </a:r>
            <a:r>
              <a:rPr lang="en-US" dirty="0" err="1"/>
              <a:t>illore</a:t>
            </a:r>
            <a:r>
              <a:rPr lang="en-US" dirty="0"/>
              <a:t>, </a:t>
            </a:r>
            <a:r>
              <a:rPr lang="en-US" dirty="0" err="1"/>
              <a:t>nectationet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dic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velestium</a:t>
            </a:r>
            <a:r>
              <a:rPr lang="en-US" dirty="0"/>
              <a:t> </a:t>
            </a:r>
            <a:r>
              <a:rPr lang="en-US" dirty="0" err="1"/>
              <a:t>reperro</a:t>
            </a:r>
            <a:r>
              <a:rPr lang="en-US" dirty="0"/>
              <a:t> </a:t>
            </a:r>
            <a:r>
              <a:rPr lang="en-US" dirty="0" err="1"/>
              <a:t>rroviduntion</a:t>
            </a:r>
            <a:r>
              <a:rPr lang="en-US" dirty="0"/>
              <a:t> </a:t>
            </a:r>
            <a:r>
              <a:rPr lang="en-US" dirty="0" err="1"/>
              <a:t>conem</a:t>
            </a:r>
            <a:r>
              <a:rPr lang="en-US" dirty="0"/>
              <a:t> </a:t>
            </a:r>
            <a:r>
              <a:rPr lang="en-US" dirty="0" err="1"/>
              <a:t>rehend</a:t>
            </a:r>
            <a:r>
              <a:rPr lang="en-US" dirty="0"/>
              <a:t>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3690937" cy="273151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99597" y="3223704"/>
            <a:ext cx="3669666" cy="2731517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3577" y="3214124"/>
            <a:ext cx="3694748" cy="273151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6938917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2: two columns copy heavy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2005456"/>
            <a:ext cx="5653087" cy="386862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Pa </a:t>
            </a:r>
            <a:r>
              <a:rPr lang="en-US" dirty="0" err="1"/>
              <a:t>consed</a:t>
            </a:r>
            <a:r>
              <a:rPr lang="en-US" dirty="0"/>
              <a:t> et </a:t>
            </a:r>
            <a:r>
              <a:rPr lang="en-US" dirty="0" err="1"/>
              <a:t>atur</a:t>
            </a:r>
            <a:r>
              <a:rPr lang="en-US" dirty="0"/>
              <a:t>. </a:t>
            </a:r>
            <a:r>
              <a:rPr lang="en-US" dirty="0" err="1"/>
              <a:t>Serion</a:t>
            </a:r>
            <a:r>
              <a:rPr lang="en-US" dirty="0"/>
              <a:t> </a:t>
            </a:r>
            <a:r>
              <a:rPr lang="en-US" dirty="0" err="1"/>
              <a:t>corepudi</a:t>
            </a:r>
            <a:r>
              <a:rPr lang="en-US" dirty="0"/>
              <a:t> dolor </a:t>
            </a:r>
            <a:r>
              <a:rPr lang="en-US" dirty="0" err="1"/>
              <a:t>adionse</a:t>
            </a:r>
            <a:r>
              <a:rPr lang="en-US" dirty="0"/>
              <a:t> </a:t>
            </a:r>
            <a:r>
              <a:rPr lang="en-US" dirty="0" err="1"/>
              <a:t>quibusame</a:t>
            </a:r>
            <a:r>
              <a:rPr lang="en-US" dirty="0"/>
              <a:t> </a:t>
            </a:r>
            <a:r>
              <a:rPr lang="en-US" dirty="0" err="1"/>
              <a:t>nullabora</a:t>
            </a:r>
            <a:r>
              <a:rPr lang="en-US" dirty="0"/>
              <a:t> </a:t>
            </a:r>
            <a:r>
              <a:rPr lang="en-US" dirty="0" err="1"/>
              <a:t>volent</a:t>
            </a:r>
            <a:r>
              <a:rPr lang="en-US" dirty="0"/>
              <a:t> </a:t>
            </a:r>
            <a:r>
              <a:rPr lang="en-US" dirty="0" err="1"/>
              <a:t>lignam</a:t>
            </a:r>
            <a:r>
              <a:rPr lang="en-US" dirty="0"/>
              <a:t> </a:t>
            </a:r>
            <a:r>
              <a:rPr lang="en-US" dirty="0" err="1"/>
              <a:t>entis</a:t>
            </a:r>
            <a:r>
              <a:rPr lang="en-US" dirty="0"/>
              <a:t> ape </a:t>
            </a:r>
            <a:r>
              <a:rPr lang="en-US" dirty="0" err="1"/>
              <a:t>dolores</a:t>
            </a:r>
            <a:r>
              <a:rPr lang="en-US" dirty="0"/>
              <a:t> se </a:t>
            </a:r>
            <a:r>
              <a:rPr lang="en-US" dirty="0" err="1"/>
              <a:t>voluptae</a:t>
            </a:r>
            <a:r>
              <a:rPr lang="en-US" dirty="0"/>
              <a:t> </a:t>
            </a:r>
            <a:r>
              <a:rPr lang="en-US" dirty="0" err="1"/>
              <a:t>nimolupti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</a:t>
            </a:r>
            <a:r>
              <a:rPr lang="en-US" dirty="0" err="1"/>
              <a:t>simusa</a:t>
            </a:r>
            <a:r>
              <a:rPr lang="en-US" dirty="0"/>
              <a:t> </a:t>
            </a:r>
            <a:r>
              <a:rPr lang="en-US" dirty="0" err="1"/>
              <a:t>doluptur</a:t>
            </a:r>
            <a:r>
              <a:rPr lang="en-US" dirty="0"/>
              <a:t>, sum hic </a:t>
            </a:r>
            <a:r>
              <a:rPr lang="en-US" dirty="0" err="1"/>
              <a:t>tem</a:t>
            </a:r>
            <a:r>
              <a:rPr lang="en-US" dirty="0"/>
              <a:t> qui cum </a:t>
            </a:r>
            <a:r>
              <a:rPr lang="en-US" dirty="0" err="1"/>
              <a:t>evelest</a:t>
            </a:r>
            <a:r>
              <a:rPr lang="en-US" dirty="0"/>
              <a:t>, </a:t>
            </a:r>
            <a:r>
              <a:rPr lang="en-US" dirty="0" err="1"/>
              <a:t>cusapel</a:t>
            </a:r>
            <a:r>
              <a:rPr lang="en-US" dirty="0"/>
              <a:t> et </a:t>
            </a:r>
            <a:r>
              <a:rPr lang="en-US" dirty="0" err="1"/>
              <a:t>unt</a:t>
            </a:r>
            <a:r>
              <a:rPr lang="en-US" dirty="0"/>
              <a:t> et </a:t>
            </a:r>
            <a:r>
              <a:rPr lang="en-US" dirty="0" err="1"/>
              <a:t>hiciisciume</a:t>
            </a:r>
            <a:r>
              <a:rPr lang="en-US" dirty="0"/>
              <a:t> </a:t>
            </a:r>
            <a:r>
              <a:rPr lang="en-US" dirty="0" err="1"/>
              <a:t>vernatiore</a:t>
            </a:r>
            <a:r>
              <a:rPr lang="en-US" dirty="0"/>
              <a:t> </a:t>
            </a:r>
            <a:r>
              <a:rPr lang="en-US" dirty="0" err="1"/>
              <a:t>volenecabor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</a:t>
            </a:r>
            <a:r>
              <a:rPr lang="en-US" dirty="0" err="1"/>
              <a:t>officient</a:t>
            </a:r>
            <a:r>
              <a:rPr lang="en-US" dirty="0"/>
              <a:t>, </a:t>
            </a:r>
            <a:r>
              <a:rPr lang="en-US" dirty="0" err="1"/>
              <a:t>quamus</a:t>
            </a:r>
            <a:r>
              <a:rPr lang="en-US" dirty="0"/>
              <a:t> </a:t>
            </a:r>
            <a:r>
              <a:rPr lang="en-US" dirty="0" err="1"/>
              <a:t>voluptium</a:t>
            </a:r>
            <a:r>
              <a:rPr lang="en-US" dirty="0"/>
              <a:t> </a:t>
            </a:r>
            <a:r>
              <a:rPr lang="en-US" dirty="0" err="1"/>
              <a:t>natur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tioria</a:t>
            </a:r>
            <a:r>
              <a:rPr lang="en-US" dirty="0"/>
              <a:t> </a:t>
            </a:r>
            <a:r>
              <a:rPr lang="en-US" dirty="0" err="1"/>
              <a:t>venimetur</a:t>
            </a:r>
            <a:r>
              <a:rPr lang="en-US" dirty="0"/>
              <a:t> re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ent</a:t>
            </a:r>
            <a:r>
              <a:rPr lang="en-US" dirty="0"/>
              <a:t>,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liqui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sin con re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volupietur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Henestios</a:t>
            </a:r>
            <a:r>
              <a:rPr lang="en-US" dirty="0"/>
              <a:t> </a:t>
            </a:r>
            <a:r>
              <a:rPr lang="en-US" dirty="0" err="1"/>
              <a:t>vellantium</a:t>
            </a:r>
            <a:r>
              <a:rPr lang="en-US" dirty="0"/>
              <a:t> </a:t>
            </a:r>
            <a:r>
              <a:rPr lang="en-US" dirty="0" err="1"/>
              <a:t>simi</a:t>
            </a:r>
            <a:r>
              <a:rPr lang="en-US" dirty="0"/>
              <a:t>, </a:t>
            </a:r>
            <a:r>
              <a:rPr lang="en-US" dirty="0" err="1"/>
              <a:t>quassenime</a:t>
            </a:r>
            <a:r>
              <a:rPr lang="en-US" dirty="0"/>
              <a:t> consent </a:t>
            </a:r>
            <a:r>
              <a:rPr lang="en-US" dirty="0" err="1"/>
              <a:t>emquatincti</a:t>
            </a:r>
            <a:r>
              <a:rPr lang="en-US" dirty="0"/>
              <a:t> to doles </a:t>
            </a:r>
            <a:r>
              <a:rPr lang="en-US" dirty="0" err="1"/>
              <a:t>cium</a:t>
            </a:r>
            <a:r>
              <a:rPr lang="en-US" dirty="0"/>
              <a:t> </a:t>
            </a:r>
            <a:r>
              <a:rPr lang="en-US" dirty="0" err="1"/>
              <a:t>nectur</a:t>
            </a:r>
            <a:r>
              <a:rPr lang="en-US" dirty="0"/>
              <a:t>. </a:t>
            </a:r>
            <a:r>
              <a:rPr lang="en-US" dirty="0" err="1"/>
              <a:t>Experit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ipsuntius</a:t>
            </a:r>
            <a:r>
              <a:rPr lang="en-US" dirty="0"/>
              <a:t> </a:t>
            </a:r>
            <a:r>
              <a:rPr lang="en-US" dirty="0" err="1"/>
              <a:t>quideli</a:t>
            </a:r>
            <a:r>
              <a:rPr lang="en-US" dirty="0"/>
              <a:t> </a:t>
            </a:r>
            <a:r>
              <a:rPr lang="en-US" dirty="0" err="1"/>
              <a:t>tatiis</a:t>
            </a:r>
            <a:r>
              <a:rPr lang="en-US" dirty="0"/>
              <a:t> rem </a:t>
            </a:r>
            <a:r>
              <a:rPr lang="en-US" dirty="0" err="1"/>
              <a:t>restis</a:t>
            </a:r>
            <a:r>
              <a:rPr lang="en-US" dirty="0"/>
              <a:t> pro </a:t>
            </a:r>
            <a:r>
              <a:rPr lang="en-US" dirty="0" err="1"/>
              <a:t>ium</a:t>
            </a:r>
            <a:r>
              <a:rPr lang="en-US" dirty="0"/>
              <a:t> qui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debist</a:t>
            </a:r>
            <a:r>
              <a:rPr lang="en-US" dirty="0"/>
              <a:t> at </a:t>
            </a:r>
            <a:r>
              <a:rPr lang="en-US" dirty="0" err="1"/>
              <a:t>ilit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invenim</a:t>
            </a:r>
            <a:r>
              <a:rPr lang="en-US" dirty="0"/>
              <a:t> </a:t>
            </a:r>
            <a:r>
              <a:rPr lang="en-US" dirty="0" err="1"/>
              <a:t>laborro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rectiissunt</a:t>
            </a:r>
            <a:r>
              <a:rPr lang="en-US" dirty="0"/>
              <a:t> et,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doloratia</a:t>
            </a:r>
            <a:r>
              <a:rPr lang="en-US" dirty="0"/>
              <a:t> et </a:t>
            </a:r>
            <a:r>
              <a:rPr lang="en-US" dirty="0" err="1"/>
              <a:t>opta</a:t>
            </a:r>
            <a:r>
              <a:rPr lang="en-US" dirty="0"/>
              <a:t> dis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rerat</a:t>
            </a:r>
            <a:r>
              <a:rPr lang="en-US" dirty="0"/>
              <a:t> </a:t>
            </a:r>
            <a:r>
              <a:rPr lang="en-US" dirty="0" err="1"/>
              <a:t>oditatu</a:t>
            </a:r>
            <a:r>
              <a:rPr lang="en-US" dirty="0"/>
              <a:t> </a:t>
            </a:r>
            <a:r>
              <a:rPr lang="en-US" dirty="0" err="1"/>
              <a:t>reseque</a:t>
            </a:r>
            <a:r>
              <a:rPr lang="en-US" dirty="0"/>
              <a:t> </a:t>
            </a:r>
            <a:r>
              <a:rPr lang="en-US" dirty="0" err="1"/>
              <a:t>nisque</a:t>
            </a:r>
            <a:r>
              <a:rPr lang="en-US" dirty="0"/>
              <a:t> rem </a:t>
            </a:r>
            <a:r>
              <a:rPr lang="en-US" dirty="0" err="1"/>
              <a:t>rempores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sit.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6354763" y="1995296"/>
            <a:ext cx="5653087" cy="386862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Pa </a:t>
            </a:r>
            <a:r>
              <a:rPr lang="en-US" dirty="0" err="1"/>
              <a:t>consed</a:t>
            </a:r>
            <a:r>
              <a:rPr lang="en-US" dirty="0"/>
              <a:t> et </a:t>
            </a:r>
            <a:r>
              <a:rPr lang="en-US" dirty="0" err="1"/>
              <a:t>atur</a:t>
            </a:r>
            <a:r>
              <a:rPr lang="en-US" dirty="0"/>
              <a:t>. </a:t>
            </a:r>
            <a:r>
              <a:rPr lang="en-US" dirty="0" err="1"/>
              <a:t>Serion</a:t>
            </a:r>
            <a:r>
              <a:rPr lang="en-US" dirty="0"/>
              <a:t> </a:t>
            </a:r>
            <a:r>
              <a:rPr lang="en-US" dirty="0" err="1"/>
              <a:t>corepudi</a:t>
            </a:r>
            <a:r>
              <a:rPr lang="en-US" dirty="0"/>
              <a:t> dolor </a:t>
            </a:r>
            <a:r>
              <a:rPr lang="en-US" dirty="0" err="1"/>
              <a:t>adionse</a:t>
            </a:r>
            <a:r>
              <a:rPr lang="en-US" dirty="0"/>
              <a:t> </a:t>
            </a:r>
            <a:r>
              <a:rPr lang="en-US" dirty="0" err="1"/>
              <a:t>quibusame</a:t>
            </a:r>
            <a:r>
              <a:rPr lang="en-US" dirty="0"/>
              <a:t> </a:t>
            </a:r>
            <a:r>
              <a:rPr lang="en-US" dirty="0" err="1"/>
              <a:t>nullabora</a:t>
            </a:r>
            <a:r>
              <a:rPr lang="en-US" dirty="0"/>
              <a:t> </a:t>
            </a:r>
            <a:r>
              <a:rPr lang="en-US" dirty="0" err="1"/>
              <a:t>volent</a:t>
            </a:r>
            <a:r>
              <a:rPr lang="en-US" dirty="0"/>
              <a:t> </a:t>
            </a:r>
            <a:r>
              <a:rPr lang="en-US" dirty="0" err="1"/>
              <a:t>lignam</a:t>
            </a:r>
            <a:r>
              <a:rPr lang="en-US" dirty="0"/>
              <a:t> </a:t>
            </a:r>
            <a:r>
              <a:rPr lang="en-US" dirty="0" err="1"/>
              <a:t>entis</a:t>
            </a:r>
            <a:r>
              <a:rPr lang="en-US" dirty="0"/>
              <a:t> ape </a:t>
            </a:r>
            <a:r>
              <a:rPr lang="en-US" dirty="0" err="1"/>
              <a:t>dolores</a:t>
            </a:r>
            <a:r>
              <a:rPr lang="en-US" dirty="0"/>
              <a:t> se </a:t>
            </a:r>
            <a:r>
              <a:rPr lang="en-US" dirty="0" err="1"/>
              <a:t>voluptae</a:t>
            </a:r>
            <a:r>
              <a:rPr lang="en-US" dirty="0"/>
              <a:t> </a:t>
            </a:r>
            <a:r>
              <a:rPr lang="en-US" dirty="0" err="1"/>
              <a:t>nimolupti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</a:t>
            </a:r>
            <a:r>
              <a:rPr lang="en-US" dirty="0" err="1"/>
              <a:t>simusa</a:t>
            </a:r>
            <a:r>
              <a:rPr lang="en-US" dirty="0"/>
              <a:t> </a:t>
            </a:r>
            <a:r>
              <a:rPr lang="en-US" dirty="0" err="1"/>
              <a:t>doluptur</a:t>
            </a:r>
            <a:r>
              <a:rPr lang="en-US" dirty="0"/>
              <a:t>, sum hic </a:t>
            </a:r>
            <a:r>
              <a:rPr lang="en-US" dirty="0" err="1"/>
              <a:t>tem</a:t>
            </a:r>
            <a:r>
              <a:rPr lang="en-US" dirty="0"/>
              <a:t> qui cum </a:t>
            </a:r>
            <a:r>
              <a:rPr lang="en-US" dirty="0" err="1"/>
              <a:t>evelest</a:t>
            </a:r>
            <a:r>
              <a:rPr lang="en-US" dirty="0"/>
              <a:t>, </a:t>
            </a:r>
            <a:r>
              <a:rPr lang="en-US" dirty="0" err="1"/>
              <a:t>cusapel</a:t>
            </a:r>
            <a:r>
              <a:rPr lang="en-US" dirty="0"/>
              <a:t> et </a:t>
            </a:r>
            <a:r>
              <a:rPr lang="en-US" dirty="0" err="1"/>
              <a:t>unt</a:t>
            </a:r>
            <a:r>
              <a:rPr lang="en-US" dirty="0"/>
              <a:t> et </a:t>
            </a:r>
            <a:r>
              <a:rPr lang="en-US" dirty="0" err="1"/>
              <a:t>hiciisciume</a:t>
            </a:r>
            <a:r>
              <a:rPr lang="en-US" dirty="0"/>
              <a:t> </a:t>
            </a:r>
            <a:r>
              <a:rPr lang="en-US" dirty="0" err="1"/>
              <a:t>vernatiore</a:t>
            </a:r>
            <a:r>
              <a:rPr lang="en-US" dirty="0"/>
              <a:t> </a:t>
            </a:r>
            <a:r>
              <a:rPr lang="en-US" dirty="0" err="1"/>
              <a:t>volenecabor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</a:t>
            </a:r>
            <a:r>
              <a:rPr lang="en-US" dirty="0" err="1"/>
              <a:t>officient</a:t>
            </a:r>
            <a:r>
              <a:rPr lang="en-US" dirty="0"/>
              <a:t>, </a:t>
            </a:r>
            <a:r>
              <a:rPr lang="en-US" dirty="0" err="1"/>
              <a:t>quamus</a:t>
            </a:r>
            <a:r>
              <a:rPr lang="en-US" dirty="0"/>
              <a:t> </a:t>
            </a:r>
            <a:r>
              <a:rPr lang="en-US" dirty="0" err="1"/>
              <a:t>voluptium</a:t>
            </a:r>
            <a:r>
              <a:rPr lang="en-US" dirty="0"/>
              <a:t> </a:t>
            </a:r>
            <a:r>
              <a:rPr lang="en-US" dirty="0" err="1"/>
              <a:t>natur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tioria</a:t>
            </a:r>
            <a:r>
              <a:rPr lang="en-US" dirty="0"/>
              <a:t> </a:t>
            </a:r>
            <a:r>
              <a:rPr lang="en-US" dirty="0" err="1"/>
              <a:t>venimetur</a:t>
            </a:r>
            <a:r>
              <a:rPr lang="en-US" dirty="0"/>
              <a:t> re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ent</a:t>
            </a:r>
            <a:r>
              <a:rPr lang="en-US" dirty="0"/>
              <a:t>,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liqui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sin con re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volupietur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Henestios</a:t>
            </a:r>
            <a:r>
              <a:rPr lang="en-US" dirty="0"/>
              <a:t> </a:t>
            </a:r>
            <a:r>
              <a:rPr lang="en-US" dirty="0" err="1"/>
              <a:t>vellantium</a:t>
            </a:r>
            <a:r>
              <a:rPr lang="en-US" dirty="0"/>
              <a:t> </a:t>
            </a:r>
            <a:r>
              <a:rPr lang="en-US" dirty="0" err="1"/>
              <a:t>simi</a:t>
            </a:r>
            <a:r>
              <a:rPr lang="en-US" dirty="0"/>
              <a:t>, </a:t>
            </a:r>
            <a:r>
              <a:rPr lang="en-US" dirty="0" err="1"/>
              <a:t>quassenime</a:t>
            </a:r>
            <a:r>
              <a:rPr lang="en-US" dirty="0"/>
              <a:t> consent </a:t>
            </a:r>
            <a:r>
              <a:rPr lang="en-US" dirty="0" err="1"/>
              <a:t>emquatincti</a:t>
            </a:r>
            <a:r>
              <a:rPr lang="en-US" dirty="0"/>
              <a:t> to doles </a:t>
            </a:r>
            <a:r>
              <a:rPr lang="en-US" dirty="0" err="1"/>
              <a:t>cium</a:t>
            </a:r>
            <a:r>
              <a:rPr lang="en-US" dirty="0"/>
              <a:t> </a:t>
            </a:r>
            <a:r>
              <a:rPr lang="en-US" dirty="0" err="1"/>
              <a:t>nectur</a:t>
            </a:r>
            <a:r>
              <a:rPr lang="en-US" dirty="0"/>
              <a:t>. </a:t>
            </a:r>
            <a:r>
              <a:rPr lang="en-US" dirty="0" err="1"/>
              <a:t>Experit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ipsuntius</a:t>
            </a:r>
            <a:r>
              <a:rPr lang="en-US" dirty="0"/>
              <a:t> </a:t>
            </a:r>
            <a:r>
              <a:rPr lang="en-US" dirty="0" err="1"/>
              <a:t>quideli</a:t>
            </a:r>
            <a:r>
              <a:rPr lang="en-US" dirty="0"/>
              <a:t> </a:t>
            </a:r>
            <a:r>
              <a:rPr lang="en-US" dirty="0" err="1"/>
              <a:t>tatiis</a:t>
            </a:r>
            <a:r>
              <a:rPr lang="en-US" dirty="0"/>
              <a:t> rem </a:t>
            </a:r>
            <a:r>
              <a:rPr lang="en-US" dirty="0" err="1"/>
              <a:t>restis</a:t>
            </a:r>
            <a:r>
              <a:rPr lang="en-US" dirty="0"/>
              <a:t> pro </a:t>
            </a:r>
            <a:r>
              <a:rPr lang="en-US" dirty="0" err="1"/>
              <a:t>ium</a:t>
            </a:r>
            <a:r>
              <a:rPr lang="en-US" dirty="0"/>
              <a:t> qui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debist</a:t>
            </a:r>
            <a:r>
              <a:rPr lang="en-US" dirty="0"/>
              <a:t> at </a:t>
            </a:r>
            <a:r>
              <a:rPr lang="en-US" dirty="0" err="1"/>
              <a:t>ilit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invenim</a:t>
            </a:r>
            <a:r>
              <a:rPr lang="en-US" dirty="0"/>
              <a:t> </a:t>
            </a:r>
            <a:r>
              <a:rPr lang="en-US" dirty="0" err="1"/>
              <a:t>laborro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rectiissunt</a:t>
            </a:r>
            <a:r>
              <a:rPr lang="en-US" dirty="0"/>
              <a:t> et,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doloratia</a:t>
            </a:r>
            <a:r>
              <a:rPr lang="en-US" dirty="0"/>
              <a:t> et </a:t>
            </a:r>
            <a:r>
              <a:rPr lang="en-US" dirty="0" err="1"/>
              <a:t>opta</a:t>
            </a:r>
            <a:r>
              <a:rPr lang="en-US" dirty="0"/>
              <a:t> dis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rerat</a:t>
            </a:r>
            <a:r>
              <a:rPr lang="en-US" dirty="0"/>
              <a:t> </a:t>
            </a:r>
            <a:r>
              <a:rPr lang="en-US" dirty="0" err="1"/>
              <a:t>oditatu</a:t>
            </a:r>
            <a:r>
              <a:rPr lang="en-US" dirty="0"/>
              <a:t> </a:t>
            </a:r>
            <a:r>
              <a:rPr lang="en-US" dirty="0" err="1"/>
              <a:t>reseque</a:t>
            </a:r>
            <a:r>
              <a:rPr lang="en-US" dirty="0"/>
              <a:t> </a:t>
            </a:r>
            <a:r>
              <a:rPr lang="en-US" dirty="0" err="1"/>
              <a:t>nisque</a:t>
            </a:r>
            <a:r>
              <a:rPr lang="en-US" dirty="0"/>
              <a:t> rem </a:t>
            </a:r>
            <a:r>
              <a:rPr lang="en-US" dirty="0" err="1"/>
              <a:t>rempores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sit.</a:t>
            </a:r>
          </a:p>
        </p:txBody>
      </p:sp>
    </p:spTree>
    <p:extLst>
      <p:ext uri="{BB962C8B-B14F-4D97-AF65-F5344CB8AC3E}">
        <p14:creationId xmlns:p14="http://schemas.microsoft.com/office/powerpoint/2010/main" val="3301746819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465135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7" hasCustomPrompt="1"/>
          </p:nvPr>
        </p:nvSpPr>
        <p:spPr>
          <a:xfrm>
            <a:off x="933450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4389438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/>
          <p:cNvSpPr/>
          <p:nvPr userDrawn="1"/>
        </p:nvSpPr>
        <p:spPr bwMode="auto">
          <a:xfrm>
            <a:off x="8307386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3: three columns images and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7" name="Content Placeholder 15"/>
          <p:cNvSpPr>
            <a:spLocks noGrp="1"/>
          </p:cNvSpPr>
          <p:nvPr>
            <p:ph sz="quarter" idx="18" hasCustomPrompt="1"/>
          </p:nvPr>
        </p:nvSpPr>
        <p:spPr>
          <a:xfrm>
            <a:off x="4855368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18" name="Content Placeholder 15"/>
          <p:cNvSpPr>
            <a:spLocks noGrp="1"/>
          </p:cNvSpPr>
          <p:nvPr>
            <p:ph sz="quarter" idx="19" hasCustomPrompt="1"/>
          </p:nvPr>
        </p:nvSpPr>
        <p:spPr>
          <a:xfrm>
            <a:off x="8777286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785199377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9.xml"/><Relationship Id="rId18" Type="http://schemas.openxmlformats.org/officeDocument/2006/relationships/slideLayout" Target="../slideLayouts/slideLayout44.xml"/><Relationship Id="rId3" Type="http://schemas.openxmlformats.org/officeDocument/2006/relationships/slideLayout" Target="../slideLayouts/slideLayout29.xml"/><Relationship Id="rId21" Type="http://schemas.openxmlformats.org/officeDocument/2006/relationships/slideLayout" Target="../slideLayouts/slideLayout47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17" Type="http://schemas.openxmlformats.org/officeDocument/2006/relationships/slideLayout" Target="../slideLayouts/slideLayout43.xml"/><Relationship Id="rId25" Type="http://schemas.openxmlformats.org/officeDocument/2006/relationships/image" Target="../media/image1.emf"/><Relationship Id="rId2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42.xml"/><Relationship Id="rId20" Type="http://schemas.openxmlformats.org/officeDocument/2006/relationships/slideLayout" Target="../slideLayouts/slideLayout46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24" Type="http://schemas.openxmlformats.org/officeDocument/2006/relationships/theme" Target="../theme/theme2.xml"/><Relationship Id="rId5" Type="http://schemas.openxmlformats.org/officeDocument/2006/relationships/slideLayout" Target="../slideLayouts/slideLayout31.xml"/><Relationship Id="rId15" Type="http://schemas.openxmlformats.org/officeDocument/2006/relationships/slideLayout" Target="../slideLayouts/slideLayout41.xml"/><Relationship Id="rId23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36.xml"/><Relationship Id="rId19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40.xml"/><Relationship Id="rId22" Type="http://schemas.openxmlformats.org/officeDocument/2006/relationships/slideLayout" Target="../slideLayouts/slideLayout4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8"/>
          <a:stretch>
            <a:fillRect/>
          </a:stretch>
        </p:blipFill>
        <p:spPr>
          <a:xfrm rot="5400000">
            <a:off x="9363858" y="3071982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24" r:id="rId1"/>
    <p:sldLayoutId id="2147484525" r:id="rId2"/>
    <p:sldLayoutId id="2147484526" r:id="rId3"/>
    <p:sldLayoutId id="2147484527" r:id="rId4"/>
    <p:sldLayoutId id="2147484240" r:id="rId5"/>
    <p:sldLayoutId id="2147484529" r:id="rId6"/>
    <p:sldLayoutId id="2147484530" r:id="rId7"/>
    <p:sldLayoutId id="2147484531" r:id="rId8"/>
    <p:sldLayoutId id="2147484532" r:id="rId9"/>
    <p:sldLayoutId id="2147484533" r:id="rId10"/>
    <p:sldLayoutId id="2147484535" r:id="rId11"/>
    <p:sldLayoutId id="2147484251" r:id="rId12"/>
    <p:sldLayoutId id="2147484548" r:id="rId13"/>
    <p:sldLayoutId id="2147484536" r:id="rId14"/>
    <p:sldLayoutId id="2147484264" r:id="rId15"/>
    <p:sldLayoutId id="2147484537" r:id="rId16"/>
    <p:sldLayoutId id="2147484538" r:id="rId17"/>
    <p:sldLayoutId id="2147484539" r:id="rId18"/>
    <p:sldLayoutId id="2147484540" r:id="rId19"/>
    <p:sldLayoutId id="2147484541" r:id="rId20"/>
    <p:sldLayoutId id="2147484542" r:id="rId21"/>
    <p:sldLayoutId id="2147484543" r:id="rId22"/>
    <p:sldLayoutId id="2147484544" r:id="rId23"/>
    <p:sldLayoutId id="2147484545" r:id="rId24"/>
    <p:sldLayoutId id="2147484546" r:id="rId25"/>
    <p:sldLayoutId id="2147484299" r:id="rId26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pos="1381" userDrawn="1">
          <p15:clr>
            <a:srgbClr val="C35EA4"/>
          </p15:clr>
        </p15:guide>
        <p15:guide id="4" pos="1528" userDrawn="1">
          <p15:clr>
            <a:srgbClr val="C35EA4"/>
          </p15:clr>
        </p15:guide>
        <p15:guide id="5" pos="2618" userDrawn="1">
          <p15:clr>
            <a:srgbClr val="C35EA4"/>
          </p15:clr>
        </p15:guide>
        <p15:guide id="6" pos="2765" userDrawn="1">
          <p15:clr>
            <a:srgbClr val="C35EA4"/>
          </p15:clr>
        </p15:guide>
        <p15:guide id="7" pos="3854" userDrawn="1">
          <p15:clr>
            <a:srgbClr val="C35EA4"/>
          </p15:clr>
        </p15:guide>
        <p15:guide id="8" pos="4003" userDrawn="1">
          <p15:clr>
            <a:srgbClr val="C35EA4"/>
          </p15:clr>
        </p15:guide>
        <p15:guide id="9" pos="5083" userDrawn="1">
          <p15:clr>
            <a:srgbClr val="C35EA4"/>
          </p15:clr>
        </p15:guide>
        <p15:guide id="10" pos="5230" userDrawn="1">
          <p15:clr>
            <a:srgbClr val="C35EA4"/>
          </p15:clr>
        </p15:guide>
        <p15:guide id="11" pos="6323" userDrawn="1">
          <p15:clr>
            <a:srgbClr val="C35EA4"/>
          </p15:clr>
        </p15:guide>
        <p15:guide id="12" pos="6469" userDrawn="1">
          <p15:clr>
            <a:srgbClr val="C35EA4"/>
          </p15:clr>
        </p15:guide>
        <p15:guide id="16" pos="293" userDrawn="1">
          <p15:clr>
            <a:srgbClr val="F26B43"/>
          </p15:clr>
        </p15:guide>
        <p15:guide id="17" pos="7558" userDrawn="1">
          <p15:clr>
            <a:srgbClr val="F26B43"/>
          </p15:clr>
        </p15:guide>
        <p15:guide id="18" orient="horz" pos="751" userDrawn="1">
          <p15:clr>
            <a:srgbClr val="5ACBF0"/>
          </p15:clr>
        </p15:guide>
        <p15:guide id="19" orient="horz" pos="1366" userDrawn="1">
          <p15:clr>
            <a:srgbClr val="5ACBF0"/>
          </p15:clr>
        </p15:guide>
        <p15:guide id="20" orient="horz" pos="605" userDrawn="1">
          <p15:clr>
            <a:srgbClr val="5ACBF0"/>
          </p15:clr>
        </p15:guide>
        <p15:guide id="21" orient="horz" pos="1514" userDrawn="1">
          <p15:clr>
            <a:srgbClr val="5ACBF0"/>
          </p15:clr>
        </p15:guide>
        <p15:guide id="22" orient="horz" pos="2130" userDrawn="1">
          <p15:clr>
            <a:srgbClr val="5ACBF0"/>
          </p15:clr>
        </p15:guide>
        <p15:guide id="23" orient="horz" pos="2275" userDrawn="1">
          <p15:clr>
            <a:srgbClr val="5ACBF0"/>
          </p15:clr>
        </p15:guide>
        <p15:guide id="25" orient="horz" pos="283" userDrawn="1">
          <p15:clr>
            <a:srgbClr val="F26B43"/>
          </p15:clr>
        </p15:guide>
        <p15:guide id="26" orient="horz" pos="4120" userDrawn="1">
          <p15:clr>
            <a:srgbClr val="F26B43"/>
          </p15:clr>
        </p15:guide>
        <p15:guide id="27" orient="horz" pos="2891" userDrawn="1">
          <p15:clr>
            <a:srgbClr val="5ACBF0"/>
          </p15:clr>
        </p15:guide>
        <p15:guide id="28" orient="horz" pos="3038" userDrawn="1">
          <p15:clr>
            <a:srgbClr val="5ACBF0"/>
          </p15:clr>
        </p15:guide>
        <p15:guide id="29" orient="horz" pos="3654" userDrawn="1">
          <p15:clr>
            <a:srgbClr val="5ACBF0"/>
          </p15:clr>
        </p15:guide>
        <p15:guide id="30" orient="horz" pos="3800" userDrawn="1">
          <p15:clr>
            <a:srgbClr val="5ACBF0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5"/>
          <a:stretch>
            <a:fillRect/>
          </a:stretch>
        </p:blipFill>
        <p:spPr>
          <a:xfrm rot="5400000">
            <a:off x="9371795" y="3072299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293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50" r:id="rId1"/>
    <p:sldLayoutId id="2147484551" r:id="rId2"/>
    <p:sldLayoutId id="2147484552" r:id="rId3"/>
    <p:sldLayoutId id="2147484553" r:id="rId4"/>
    <p:sldLayoutId id="2147484554" r:id="rId5"/>
    <p:sldLayoutId id="2147484555" r:id="rId6"/>
    <p:sldLayoutId id="2147484556" r:id="rId7"/>
    <p:sldLayoutId id="2147484557" r:id="rId8"/>
    <p:sldLayoutId id="2147484558" r:id="rId9"/>
    <p:sldLayoutId id="2147484559" r:id="rId10"/>
    <p:sldLayoutId id="2147484560" r:id="rId11"/>
    <p:sldLayoutId id="2147484561" r:id="rId12"/>
    <p:sldLayoutId id="2147484562" r:id="rId13"/>
    <p:sldLayoutId id="2147484563" r:id="rId14"/>
    <p:sldLayoutId id="2147484564" r:id="rId15"/>
    <p:sldLayoutId id="2147484565" r:id="rId16"/>
    <p:sldLayoutId id="2147484566" r:id="rId17"/>
    <p:sldLayoutId id="2147484567" r:id="rId18"/>
    <p:sldLayoutId id="2147484568" r:id="rId19"/>
    <p:sldLayoutId id="2147484569" r:id="rId20"/>
    <p:sldLayoutId id="2147484570" r:id="rId21"/>
    <p:sldLayoutId id="2147484572" r:id="rId22"/>
    <p:sldLayoutId id="2147484573" r:id="rId23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Graph Capabilities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Developing insights with Microsoft Graph</a:t>
            </a:r>
          </a:p>
        </p:txBody>
      </p:sp>
    </p:spTree>
    <p:extLst>
      <p:ext uri="{BB962C8B-B14F-4D97-AF65-F5344CB8AC3E}">
        <p14:creationId xmlns:p14="http://schemas.microsoft.com/office/powerpoint/2010/main" val="2053324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588139-4743-408B-B343-69CBFC133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Retrieving </a:t>
            </a:r>
            <a:r>
              <a:rPr lang="en-US"/>
              <a:t>Insights collections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C438A1-76C9-475D-9043-96DA48A22B6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8" y="1919804"/>
            <a:ext cx="11533187" cy="4567404"/>
          </a:xfrm>
        </p:spPr>
        <p:txBody>
          <a:bodyPr/>
          <a:lstStyle/>
          <a:p>
            <a:r>
              <a:rPr lang="en-US" dirty="0"/>
              <a:t>Get the items trending around me</a:t>
            </a:r>
          </a:p>
          <a:p>
            <a:r>
              <a:rPr lang="en-US" sz="1400" dirty="0">
                <a:latin typeface="Lucida Console" panose="020B0609040504020204" pitchFamily="49" charset="0"/>
              </a:rPr>
              <a:t>https://graph.microsoft.com/beta/me/insights/trending</a:t>
            </a:r>
          </a:p>
          <a:p>
            <a:endParaRPr lang="en-US" sz="1400" dirty="0">
              <a:latin typeface="Lucida Console" panose="020B0609040504020204" pitchFamily="49" charset="0"/>
            </a:endParaRPr>
          </a:p>
          <a:p>
            <a:r>
              <a:rPr lang="en-US" dirty="0"/>
              <a:t>Get the </a:t>
            </a:r>
            <a:r>
              <a:rPr lang="en-US" dirty="0" err="1"/>
              <a:t>resourceVisualization</a:t>
            </a:r>
            <a:r>
              <a:rPr lang="en-US" dirty="0"/>
              <a:t> for the items trending around me</a:t>
            </a:r>
          </a:p>
          <a:p>
            <a:r>
              <a:rPr lang="en-US" sz="1400" dirty="0">
                <a:latin typeface="Lucida Console" panose="020B0609040504020204" pitchFamily="49" charset="0"/>
              </a:rPr>
              <a:t>https://graph.microsoft.com/beta/me/insights/trending?$select=resourceVisualization</a:t>
            </a:r>
          </a:p>
          <a:p>
            <a:endParaRPr lang="en-US" dirty="0"/>
          </a:p>
          <a:p>
            <a:r>
              <a:rPr lang="en-US" dirty="0"/>
              <a:t>Get the </a:t>
            </a:r>
            <a:r>
              <a:rPr lang="en-US" dirty="0" err="1"/>
              <a:t>resourceVisualization</a:t>
            </a:r>
            <a:r>
              <a:rPr lang="en-US" dirty="0"/>
              <a:t> for my shared items that are attachments in emails</a:t>
            </a:r>
          </a:p>
          <a:p>
            <a:r>
              <a:rPr lang="en-US" sz="1400" dirty="0">
                <a:latin typeface="Lucida Console" panose="020B0609040504020204" pitchFamily="49" charset="0"/>
              </a:rPr>
              <a:t>https://graph.microsoft.com/beta/me/insights/shared?$sharingType </a:t>
            </a:r>
            <a:r>
              <a:rPr lang="en-US" sz="1400" dirty="0" err="1">
                <a:latin typeface="Lucida Console" panose="020B0609040504020204" pitchFamily="49" charset="0"/>
              </a:rPr>
              <a:t>eq</a:t>
            </a:r>
            <a:r>
              <a:rPr lang="en-US" sz="1400" dirty="0">
                <a:latin typeface="Lucida Console" panose="020B0609040504020204" pitchFamily="49" charset="0"/>
              </a:rPr>
              <a:t> 'Attachment'&amp;$select=</a:t>
            </a:r>
            <a:r>
              <a:rPr lang="en-US" sz="1400" dirty="0" err="1">
                <a:latin typeface="Lucida Console" panose="020B0609040504020204" pitchFamily="49" charset="0"/>
              </a:rPr>
              <a:t>resourceVisualization</a:t>
            </a:r>
            <a:endParaRPr lang="en-US" sz="1400" dirty="0">
              <a:latin typeface="Lucida Console" panose="020B0609040504020204" pitchFamily="49" charset="0"/>
            </a:endParaRPr>
          </a:p>
          <a:p>
            <a:endParaRPr lang="en-US" dirty="0"/>
          </a:p>
          <a:p>
            <a:r>
              <a:rPr lang="en-US" dirty="0"/>
              <a:t>Show the OneNote notebooks that I have used</a:t>
            </a:r>
          </a:p>
          <a:p>
            <a:r>
              <a:rPr lang="nl-NL" sz="1400" dirty="0">
                <a:latin typeface="Lucida Console" panose="020B0609040504020204" pitchFamily="49" charset="0"/>
              </a:rPr>
              <a:t>https://graph.microsoft.com/beta/me/insights/used?$filter=resourceVisualization/type eq 'OneNote'</a:t>
            </a:r>
            <a:endParaRPr lang="en-US" sz="1400" dirty="0">
              <a:latin typeface="Lucida Console" panose="020B0609040504020204" pitchFamily="49" charset="0"/>
            </a:endParaRPr>
          </a:p>
          <a:p>
            <a:endParaRPr lang="en-US" sz="1400" dirty="0"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0224689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913580386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65138" y="1919804"/>
            <a:ext cx="11533187" cy="141577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MessageCard</a:t>
            </a:r>
            <a:r>
              <a:rPr lang="en-US" dirty="0"/>
              <a:t> Playground app has useful samples to draw from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Customize samples or load your own samples to visualize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Send emails to yourself to test in </a:t>
            </a:r>
            <a:r>
              <a:rPr lang="en-US"/>
              <a:t>mail clients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4213627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403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49778584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Developing insights with Microsoft Graph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354763" y="960438"/>
            <a:ext cx="4380969" cy="3862387"/>
          </a:xfrm>
        </p:spPr>
        <p:txBody>
          <a:bodyPr/>
          <a:lstStyle/>
          <a:p>
            <a:r>
              <a:rPr lang="en-US" dirty="0"/>
              <a:t>Understanding the Insights resource type</a:t>
            </a:r>
          </a:p>
          <a:p>
            <a:r>
              <a:rPr lang="en-US" dirty="0"/>
              <a:t>Trending</a:t>
            </a:r>
          </a:p>
          <a:p>
            <a:r>
              <a:rPr lang="en-US" dirty="0"/>
              <a:t>Used</a:t>
            </a:r>
          </a:p>
          <a:p>
            <a:r>
              <a:rPr lang="en-US" dirty="0"/>
              <a:t>Shared</a:t>
            </a:r>
          </a:p>
          <a:p>
            <a:r>
              <a:rPr lang="en-US" dirty="0"/>
              <a:t>Retrieving Insights collections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0468382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Developing insights with Microsoft Graph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1441474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959C210-F9B0-4C85-8256-E99951E670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the Insights resource type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6526BA-6121-4E17-8364-4734246B497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8" y="1919804"/>
            <a:ext cx="11533187" cy="1868204"/>
          </a:xfrm>
        </p:spPr>
        <p:txBody>
          <a:bodyPr/>
          <a:lstStyle/>
          <a:p>
            <a:r>
              <a:rPr lang="en-US" dirty="0"/>
              <a:t>Relationships calculated using advanced analytics and machine learning.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/>
              <a:t>Trending – documents from OneDrive and SharePoint sites trending around a user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/>
              <a:t>Used – documents viewed and modified by a user</a:t>
            </a:r>
          </a:p>
          <a:p>
            <a:pPr marL="400050" lvl="1" indent="-17145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tx1"/>
                </a:solidFill>
                <a:latin typeface="+mj-lt"/>
              </a:rPr>
              <a:t>Documents the user used in OneDrive for Business</a:t>
            </a:r>
          </a:p>
          <a:p>
            <a:pPr marL="400050" lvl="1" indent="-17145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tx1"/>
                </a:solidFill>
                <a:latin typeface="+mj-lt"/>
              </a:rPr>
              <a:t>SharePoint</a:t>
            </a:r>
          </a:p>
          <a:p>
            <a:pPr marL="400050" lvl="1" indent="-17145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tx1"/>
                </a:solidFill>
                <a:latin typeface="+mj-lt"/>
              </a:rPr>
              <a:t>Opened as email attachments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/>
              <a:t>Shared – documents shared with a user as email attachments or OneDrive for Business links sent in emails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3363D7B-4022-43FF-B754-B3E94BCCAD9D}"/>
              </a:ext>
            </a:extLst>
          </p:cNvPr>
          <p:cNvSpPr/>
          <p:nvPr/>
        </p:nvSpPr>
        <p:spPr>
          <a:xfrm>
            <a:off x="3536025" y="5750997"/>
            <a:ext cx="53914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https://graph.microsoft.com/beta/me/insights/{api}</a:t>
            </a:r>
          </a:p>
        </p:txBody>
      </p:sp>
    </p:spTree>
    <p:extLst>
      <p:ext uri="{BB962C8B-B14F-4D97-AF65-F5344CB8AC3E}">
        <p14:creationId xmlns:p14="http://schemas.microsoft.com/office/powerpoint/2010/main" val="2846787350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CBE2A2-57AE-4592-A41A-20830692F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Permissions for insights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51A4715-076F-45A4-9CB2-B2EF2E99C9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2336372"/>
              </p:ext>
            </p:extLst>
          </p:nvPr>
        </p:nvGraphicFramePr>
        <p:xfrm>
          <a:off x="465138" y="2421465"/>
          <a:ext cx="10338330" cy="2455332"/>
        </p:xfrm>
        <a:graphic>
          <a:graphicData uri="http://schemas.openxmlformats.org/drawingml/2006/table">
            <a:tbl>
              <a:tblPr firstRow="1">
                <a:tableStyleId>{69012ECD-51FC-41F1-AA8D-1B2483CD663E}</a:tableStyleId>
              </a:tblPr>
              <a:tblGrid>
                <a:gridCol w="5139938">
                  <a:extLst>
                    <a:ext uri="{9D8B030D-6E8A-4147-A177-3AD203B41FA5}">
                      <a16:colId xmlns:a16="http://schemas.microsoft.com/office/drawing/2014/main" val="3029164048"/>
                    </a:ext>
                  </a:extLst>
                </a:gridCol>
                <a:gridCol w="5198392">
                  <a:extLst>
                    <a:ext uri="{9D8B030D-6E8A-4147-A177-3AD203B41FA5}">
                      <a16:colId xmlns:a16="http://schemas.microsoft.com/office/drawing/2014/main" val="75263078"/>
                    </a:ext>
                  </a:extLst>
                </a:gridCol>
              </a:tblGrid>
              <a:tr h="613833">
                <a:tc>
                  <a:txBody>
                    <a:bodyPr/>
                    <a:lstStyle/>
                    <a:p>
                      <a:r>
                        <a:rPr lang="en-US" sz="1400" b="1" dirty="0"/>
                        <a:t>Permission type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Permissions (least to most privileged)</a:t>
                      </a:r>
                      <a:endParaRPr lang="en-US" sz="1400" b="1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6426857"/>
                  </a:ext>
                </a:extLst>
              </a:tr>
              <a:tr h="613833">
                <a:tc>
                  <a:txBody>
                    <a:bodyPr/>
                    <a:lstStyle/>
                    <a:p>
                      <a:r>
                        <a:rPr lang="en-US" sz="1400" dirty="0"/>
                        <a:t>Delegated (work or school account)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Sites.Read.All</a:t>
                      </a:r>
                      <a:r>
                        <a:rPr lang="en-US" sz="1400" dirty="0"/>
                        <a:t>, </a:t>
                      </a:r>
                      <a:r>
                        <a:rPr lang="en-US" sz="1400" dirty="0" err="1"/>
                        <a:t>Sites.ReadWrite.All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6478754"/>
                  </a:ext>
                </a:extLst>
              </a:tr>
              <a:tr h="613833">
                <a:tc>
                  <a:txBody>
                    <a:bodyPr/>
                    <a:lstStyle/>
                    <a:p>
                      <a:r>
                        <a:rPr lang="en-US" sz="1400" dirty="0"/>
                        <a:t>Delegated (personal Microsoft account)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Not supported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8119599"/>
                  </a:ext>
                </a:extLst>
              </a:tr>
              <a:tr h="613833">
                <a:tc>
                  <a:txBody>
                    <a:bodyPr/>
                    <a:lstStyle/>
                    <a:p>
                      <a:r>
                        <a:rPr lang="en-US" sz="1400" dirty="0"/>
                        <a:t>Application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2F2F2F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rPr>
                        <a:t>Sites.Read.All</a:t>
                      </a: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F2F2F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rPr>
                        <a:t>, </a:t>
                      </a:r>
                      <a:r>
                        <a:rPr kumimoji="0" lang="en-US" sz="14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2F2F2F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rPr>
                        <a:t>Sites.ReadWrite.All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42892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89308760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493AFC-FA4A-4582-A3C5-D88541F80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Returned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00078E-D5B2-4703-9B63-41CB62BD018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8" y="1919804"/>
            <a:ext cx="11533187" cy="4068806"/>
          </a:xfrm>
        </p:spPr>
        <p:txBody>
          <a:bodyPr/>
          <a:lstStyle/>
          <a:p>
            <a:r>
              <a:rPr lang="en-US" dirty="0"/>
              <a:t>Every insight is returned with both a </a:t>
            </a:r>
            <a:r>
              <a:rPr lang="en-US" dirty="0" err="1"/>
              <a:t>resourceVisualization</a:t>
            </a:r>
            <a:r>
              <a:rPr lang="en-US" dirty="0"/>
              <a:t> and a </a:t>
            </a:r>
            <a:r>
              <a:rPr lang="en-US" dirty="0" err="1"/>
              <a:t>resourceReference</a:t>
            </a:r>
            <a:r>
              <a:rPr lang="en-US" dirty="0"/>
              <a:t> complex value type</a:t>
            </a:r>
          </a:p>
          <a:p>
            <a:endParaRPr lang="en-US" dirty="0"/>
          </a:p>
          <a:p>
            <a:r>
              <a:rPr lang="en-US" sz="1400" b="1" dirty="0" err="1"/>
              <a:t>resourceReference</a:t>
            </a:r>
            <a:r>
              <a:rPr lang="en-US" sz="1400" b="1" dirty="0"/>
              <a:t> – reference to the item</a:t>
            </a:r>
          </a:p>
          <a:p>
            <a:pPr lvl="1"/>
            <a:r>
              <a:rPr lang="en-US" sz="1000" dirty="0" err="1">
                <a:solidFill>
                  <a:schemeClr val="tx1"/>
                </a:solidFill>
                <a:latin typeface="+mj-lt"/>
              </a:rPr>
              <a:t>webUrl</a:t>
            </a:r>
            <a:endParaRPr lang="en-US" sz="1000" dirty="0">
              <a:solidFill>
                <a:schemeClr val="tx1"/>
              </a:solidFill>
              <a:latin typeface="+mj-lt"/>
            </a:endParaRPr>
          </a:p>
          <a:p>
            <a:pPr lvl="1"/>
            <a:r>
              <a:rPr lang="en-US" sz="1000" dirty="0">
                <a:solidFill>
                  <a:schemeClr val="tx1"/>
                </a:solidFill>
                <a:latin typeface="+mj-lt"/>
              </a:rPr>
              <a:t>id</a:t>
            </a:r>
          </a:p>
          <a:p>
            <a:pPr lvl="1"/>
            <a:r>
              <a:rPr lang="en-US" sz="1000" dirty="0">
                <a:solidFill>
                  <a:schemeClr val="tx1"/>
                </a:solidFill>
                <a:latin typeface="+mj-lt"/>
              </a:rPr>
              <a:t>Type</a:t>
            </a:r>
          </a:p>
          <a:p>
            <a:pPr lvl="1"/>
            <a:endParaRPr lang="en-US" sz="1000" dirty="0">
              <a:solidFill>
                <a:schemeClr val="tx1"/>
              </a:solidFill>
              <a:latin typeface="+mj-lt"/>
            </a:endParaRPr>
          </a:p>
          <a:p>
            <a:r>
              <a:rPr lang="en-US" sz="1400" b="1" dirty="0" err="1"/>
              <a:t>resourceVisualization</a:t>
            </a:r>
            <a:r>
              <a:rPr lang="en-US" sz="1400" b="1" dirty="0"/>
              <a:t> – visualization data, used to display the item</a:t>
            </a:r>
          </a:p>
          <a:p>
            <a:pPr lvl="1"/>
            <a:r>
              <a:rPr lang="en-US" sz="1000" dirty="0">
                <a:solidFill>
                  <a:schemeClr val="tx1"/>
                </a:solidFill>
              </a:rPr>
              <a:t>title</a:t>
            </a:r>
          </a:p>
          <a:p>
            <a:pPr lvl="1"/>
            <a:r>
              <a:rPr lang="en-US" sz="1000" dirty="0">
                <a:solidFill>
                  <a:schemeClr val="tx1"/>
                </a:solidFill>
              </a:rPr>
              <a:t>type</a:t>
            </a:r>
          </a:p>
          <a:p>
            <a:pPr lvl="1"/>
            <a:r>
              <a:rPr lang="en-US" sz="1000" dirty="0" err="1">
                <a:solidFill>
                  <a:schemeClr val="tx1"/>
                </a:solidFill>
              </a:rPr>
              <a:t>mediaType</a:t>
            </a:r>
            <a:endParaRPr lang="en-US" sz="1000" dirty="0">
              <a:solidFill>
                <a:schemeClr val="tx1"/>
              </a:solidFill>
            </a:endParaRPr>
          </a:p>
          <a:p>
            <a:pPr lvl="1"/>
            <a:r>
              <a:rPr lang="en-US" sz="1000" dirty="0" err="1">
                <a:solidFill>
                  <a:schemeClr val="tx1"/>
                </a:solidFill>
              </a:rPr>
              <a:t>previewImageUrl</a:t>
            </a:r>
            <a:endParaRPr lang="en-US" sz="1000" dirty="0">
              <a:solidFill>
                <a:schemeClr val="tx1"/>
              </a:solidFill>
            </a:endParaRPr>
          </a:p>
          <a:p>
            <a:pPr lvl="1"/>
            <a:r>
              <a:rPr lang="en-US" sz="1000" dirty="0" err="1">
                <a:solidFill>
                  <a:schemeClr val="tx1"/>
                </a:solidFill>
              </a:rPr>
              <a:t>previewText</a:t>
            </a:r>
            <a:endParaRPr lang="en-US" sz="1000" dirty="0">
              <a:solidFill>
                <a:schemeClr val="tx1"/>
              </a:solidFill>
            </a:endParaRPr>
          </a:p>
          <a:p>
            <a:pPr lvl="1"/>
            <a:r>
              <a:rPr lang="en-US" sz="1000" dirty="0" err="1">
                <a:solidFill>
                  <a:schemeClr val="tx1"/>
                </a:solidFill>
              </a:rPr>
              <a:t>containerWebUrl</a:t>
            </a:r>
            <a:endParaRPr lang="en-US" sz="1000" dirty="0">
              <a:solidFill>
                <a:schemeClr val="tx1"/>
              </a:solidFill>
            </a:endParaRPr>
          </a:p>
          <a:p>
            <a:pPr lvl="1"/>
            <a:r>
              <a:rPr lang="en-US" sz="1000" dirty="0" err="1">
                <a:solidFill>
                  <a:schemeClr val="tx1"/>
                </a:solidFill>
              </a:rPr>
              <a:t>containerDisplayName</a:t>
            </a:r>
            <a:endParaRPr lang="en-US" sz="1000" dirty="0">
              <a:solidFill>
                <a:schemeClr val="tx1"/>
              </a:solidFill>
            </a:endParaRPr>
          </a:p>
          <a:p>
            <a:pPr lvl="1"/>
            <a:r>
              <a:rPr lang="en-US" sz="1000" dirty="0" err="1">
                <a:solidFill>
                  <a:schemeClr val="tx1"/>
                </a:solidFill>
              </a:rPr>
              <a:t>containerType</a:t>
            </a:r>
            <a:endParaRPr lang="en-US" sz="1000" dirty="0">
              <a:solidFill>
                <a:schemeClr val="tx1"/>
              </a:solidFill>
            </a:endParaRPr>
          </a:p>
          <a:p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3551755640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959C210-F9B0-4C85-8256-E99951E670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Trending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6526BA-6121-4E17-8364-4734246B497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7" y="1970605"/>
            <a:ext cx="11533187" cy="984885"/>
          </a:xfrm>
        </p:spPr>
        <p:txBody>
          <a:bodyPr/>
          <a:lstStyle/>
          <a:p>
            <a:r>
              <a:rPr lang="en-US" dirty="0"/>
              <a:t>Rich relationship connecting a user to documents that are trending around the user (are relevant to the user). OneDrive files, and files stored on SharePoint team sites can trend around the user.</a:t>
            </a:r>
          </a:p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2D483E0-98B9-43A6-B25B-0693F418B259}"/>
              </a:ext>
            </a:extLst>
          </p:cNvPr>
          <p:cNvSpPr txBox="1"/>
          <p:nvPr/>
        </p:nvSpPr>
        <p:spPr>
          <a:xfrm>
            <a:off x="465137" y="3666687"/>
            <a:ext cx="11168063" cy="238526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Lucida Console" panose="020B0609040504020204" pitchFamily="49" charset="0"/>
              </a:rPr>
              <a:t>{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Lucida Console" panose="020B0609040504020204" pitchFamily="49" charset="0"/>
              </a:rPr>
              <a:t>  "id": "string",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Lucida Console" panose="020B0609040504020204" pitchFamily="49" charset="0"/>
              </a:rPr>
              <a:t>  "weight": "double",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Lucida Console" panose="020B0609040504020204" pitchFamily="49" charset="0"/>
              </a:rPr>
              <a:t>  "</a:t>
            </a:r>
            <a:r>
              <a:rPr lang="en-US" sz="1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Lucida Console" panose="020B0609040504020204" pitchFamily="49" charset="0"/>
              </a:rPr>
              <a:t>resourceVisualization</a:t>
            </a:r>
            <a:r>
              <a: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Lucida Console" panose="020B0609040504020204" pitchFamily="49" charset="0"/>
              </a:rPr>
              <a:t>": [{"@</a:t>
            </a:r>
            <a:r>
              <a:rPr lang="en-US" sz="1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Lucida Console" panose="020B0609040504020204" pitchFamily="49" charset="0"/>
              </a:rPr>
              <a:t>odata.type</a:t>
            </a:r>
            <a:r>
              <a: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Lucida Console" panose="020B0609040504020204" pitchFamily="49" charset="0"/>
              </a:rPr>
              <a:t>": "</a:t>
            </a:r>
            <a:r>
              <a:rPr lang="en-US" sz="1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Lucida Console" panose="020B0609040504020204" pitchFamily="49" charset="0"/>
              </a:rPr>
              <a:t>microsoft.graph.resourceVisualization</a:t>
            </a:r>
            <a:r>
              <a: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Lucida Console" panose="020B0609040504020204" pitchFamily="49" charset="0"/>
              </a:rPr>
              <a:t>"}],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Lucida Console" panose="020B0609040504020204" pitchFamily="49" charset="0"/>
              </a:rPr>
              <a:t>  "</a:t>
            </a:r>
            <a:r>
              <a:rPr lang="en-US" sz="1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Lucida Console" panose="020B0609040504020204" pitchFamily="49" charset="0"/>
              </a:rPr>
              <a:t>resourceReference</a:t>
            </a:r>
            <a:r>
              <a: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Lucida Console" panose="020B0609040504020204" pitchFamily="49" charset="0"/>
              </a:rPr>
              <a:t>": [{"@</a:t>
            </a:r>
            <a:r>
              <a:rPr lang="en-US" sz="1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Lucida Console" panose="020B0609040504020204" pitchFamily="49" charset="0"/>
              </a:rPr>
              <a:t>odata.type</a:t>
            </a:r>
            <a:r>
              <a: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Lucida Console" panose="020B0609040504020204" pitchFamily="49" charset="0"/>
              </a:rPr>
              <a:t>": "</a:t>
            </a:r>
            <a:r>
              <a:rPr lang="en-US" sz="1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Lucida Console" panose="020B0609040504020204" pitchFamily="49" charset="0"/>
              </a:rPr>
              <a:t>microsoft.graph.resourceReference</a:t>
            </a:r>
            <a:r>
              <a: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Lucida Console" panose="020B0609040504020204" pitchFamily="49" charset="0"/>
              </a:rPr>
              <a:t>"}],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Lucida Console" panose="020B0609040504020204" pitchFamily="49" charset="0"/>
              </a:rPr>
              <a:t> 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Lucida Console" panose="020B0609040504020204" pitchFamily="49" charset="0"/>
              </a:rPr>
              <a:t>  "resource": [ { "@</a:t>
            </a:r>
            <a:r>
              <a:rPr lang="en-US" sz="1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Lucida Console" panose="020B0609040504020204" pitchFamily="49" charset="0"/>
              </a:rPr>
              <a:t>odata.type</a:t>
            </a:r>
            <a:r>
              <a: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Lucida Console" panose="020B0609040504020204" pitchFamily="49" charset="0"/>
              </a:rPr>
              <a:t>": "</a:t>
            </a:r>
            <a:r>
              <a:rPr lang="en-US" sz="1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Lucida Console" panose="020B0609040504020204" pitchFamily="49" charset="0"/>
              </a:rPr>
              <a:t>microsoft.graph.entity</a:t>
            </a:r>
            <a:r>
              <a: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Lucida Console" panose="020B0609040504020204" pitchFamily="49" charset="0"/>
              </a:rPr>
              <a:t>" } ]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Lucida Console" panose="020B06090405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854822242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959C210-F9B0-4C85-8256-E99951E670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6526BA-6121-4E17-8364-4734246B497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8" y="1801131"/>
            <a:ext cx="11533187" cy="1354217"/>
          </a:xfrm>
        </p:spPr>
        <p:txBody>
          <a:bodyPr/>
          <a:lstStyle/>
          <a:p>
            <a:r>
              <a:rPr lang="en-US" dirty="0"/>
              <a:t>An insight representing documents used by a specific user. The insights returns the most relevant documents that a user viewed or accessed. This includes documents in: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b="1" dirty="0"/>
              <a:t>OneDrive for Business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b="1" dirty="0"/>
              <a:t>SharePoint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2D483E0-98B9-43A6-B25B-0693F418B259}"/>
              </a:ext>
            </a:extLst>
          </p:cNvPr>
          <p:cNvSpPr txBox="1"/>
          <p:nvPr/>
        </p:nvSpPr>
        <p:spPr>
          <a:xfrm>
            <a:off x="465138" y="3514288"/>
            <a:ext cx="11083395" cy="238526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Lucida Console" panose="020B0609040504020204" pitchFamily="49" charset="0"/>
              </a:rPr>
              <a:t>{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Lucida Console" panose="020B0609040504020204" pitchFamily="49" charset="0"/>
              </a:rPr>
              <a:t>  "id": "string",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Lucida Console" panose="020B0609040504020204" pitchFamily="49" charset="0"/>
              </a:rPr>
              <a:t>  "</a:t>
            </a:r>
            <a:r>
              <a:rPr lang="en-US" sz="1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Lucida Console" panose="020B0609040504020204" pitchFamily="49" charset="0"/>
              </a:rPr>
              <a:t>lastUsed</a:t>
            </a:r>
            <a:r>
              <a: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Lucida Console" panose="020B0609040504020204" pitchFamily="49" charset="0"/>
              </a:rPr>
              <a:t>": "</a:t>
            </a:r>
            <a:r>
              <a:rPr lang="en-US" sz="1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Lucida Console" panose="020B0609040504020204" pitchFamily="49" charset="0"/>
              </a:rPr>
              <a:t>usageDetails</a:t>
            </a:r>
            <a:r>
              <a: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Lucida Console" panose="020B0609040504020204" pitchFamily="49" charset="0"/>
              </a:rPr>
              <a:t>",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Lucida Console" panose="020B0609040504020204" pitchFamily="49" charset="0"/>
              </a:rPr>
              <a:t>  "</a:t>
            </a:r>
            <a:r>
              <a:rPr lang="en-US" sz="1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Lucida Console" panose="020B0609040504020204" pitchFamily="49" charset="0"/>
              </a:rPr>
              <a:t>resourceVisualization</a:t>
            </a:r>
            <a:r>
              <a: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Lucida Console" panose="020B0609040504020204" pitchFamily="49" charset="0"/>
              </a:rPr>
              <a:t>": "</a:t>
            </a:r>
            <a:r>
              <a:rPr lang="en-US" sz="1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Lucida Console" panose="020B0609040504020204" pitchFamily="49" charset="0"/>
              </a:rPr>
              <a:t>resourceVisualization</a:t>
            </a:r>
            <a:r>
              <a: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Lucida Console" panose="020B0609040504020204" pitchFamily="49" charset="0"/>
              </a:rPr>
              <a:t>",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Lucida Console" panose="020B0609040504020204" pitchFamily="49" charset="0"/>
              </a:rPr>
              <a:t>  "</a:t>
            </a:r>
            <a:r>
              <a:rPr lang="en-US" sz="1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Lucida Console" panose="020B0609040504020204" pitchFamily="49" charset="0"/>
              </a:rPr>
              <a:t>resourceReference</a:t>
            </a:r>
            <a:r>
              <a: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Lucida Console" panose="020B0609040504020204" pitchFamily="49" charset="0"/>
              </a:rPr>
              <a:t>": "</a:t>
            </a:r>
            <a:r>
              <a:rPr lang="en-US" sz="1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Lucida Console" panose="020B0609040504020204" pitchFamily="49" charset="0"/>
              </a:rPr>
              <a:t>resourceReference</a:t>
            </a:r>
            <a:r>
              <a: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Lucida Console" panose="020B0609040504020204" pitchFamily="49" charset="0"/>
              </a:rPr>
              <a:t>",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Lucida Console" panose="020B0609040504020204" pitchFamily="49" charset="0"/>
              </a:rPr>
              <a:t> 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Lucida Console" panose="020B0609040504020204" pitchFamily="49" charset="0"/>
              </a:rPr>
              <a:t>  "resource": [ { "@</a:t>
            </a:r>
            <a:r>
              <a:rPr lang="en-US" sz="1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Lucida Console" panose="020B0609040504020204" pitchFamily="49" charset="0"/>
              </a:rPr>
              <a:t>odata.type</a:t>
            </a:r>
            <a:r>
              <a: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Lucida Console" panose="020B0609040504020204" pitchFamily="49" charset="0"/>
              </a:rPr>
              <a:t>": "</a:t>
            </a:r>
            <a:r>
              <a:rPr lang="en-US" sz="1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Lucida Console" panose="020B0609040504020204" pitchFamily="49" charset="0"/>
              </a:rPr>
              <a:t>microsoft.graph.entity</a:t>
            </a:r>
            <a:r>
              <a: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Lucida Console" panose="020B0609040504020204" pitchFamily="49" charset="0"/>
              </a:rPr>
              <a:t>" } ]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Lucida Console" panose="020B06090405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690473410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959C210-F9B0-4C85-8256-E99951E670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Shared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6526BA-6121-4E17-8364-4734246B497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8" y="1919804"/>
            <a:ext cx="11533187" cy="1354217"/>
          </a:xfrm>
        </p:spPr>
        <p:txBody>
          <a:bodyPr/>
          <a:lstStyle/>
          <a:p>
            <a:r>
              <a:rPr lang="en-US" dirty="0"/>
              <a:t>An insight representing files shared with or by a specific user. The following shared files are supported: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b="1" dirty="0"/>
              <a:t>Files attached directly in an email or a meeting invite.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b="1" dirty="0"/>
              <a:t>OneDrive for </a:t>
            </a:r>
            <a:r>
              <a:rPr lang="en-US" sz="1400" b="1" dirty="0" err="1"/>
              <a:t>Bussiness</a:t>
            </a:r>
            <a:r>
              <a:rPr lang="en-US" sz="1400" b="1" dirty="0"/>
              <a:t> and SharePoint modern attachments - files stored in OneDrive for Business and SharePoint that users share as a links in an email.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2D483E0-98B9-43A6-B25B-0693F418B259}"/>
              </a:ext>
            </a:extLst>
          </p:cNvPr>
          <p:cNvSpPr txBox="1"/>
          <p:nvPr/>
        </p:nvSpPr>
        <p:spPr>
          <a:xfrm>
            <a:off x="465138" y="3751354"/>
            <a:ext cx="11083395" cy="26068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Lucida Console" panose="020B0609040504020204" pitchFamily="49" charset="0"/>
              </a:rPr>
              <a:t>{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Lucida Console" panose="020B0609040504020204" pitchFamily="49" charset="0"/>
              </a:rPr>
              <a:t>  "id": "string",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Lucida Console" panose="020B0609040504020204" pitchFamily="49" charset="0"/>
              </a:rPr>
              <a:t>  "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Lucida Console" panose="020B0609040504020204" pitchFamily="49" charset="0"/>
              </a:rPr>
              <a:t>lastShared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Lucida Console" panose="020B0609040504020204" pitchFamily="49" charset="0"/>
              </a:rPr>
              <a:t>": "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Lucida Console" panose="020B0609040504020204" pitchFamily="49" charset="0"/>
              </a:rPr>
              <a:t>sharingDetail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Lucida Console" panose="020B0609040504020204" pitchFamily="49" charset="0"/>
              </a:rPr>
              <a:t>",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Lucida Console" panose="020B0609040504020204" pitchFamily="49" charset="0"/>
              </a:rPr>
              <a:t>  "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Lucida Console" panose="020B0609040504020204" pitchFamily="49" charset="0"/>
              </a:rPr>
              <a:t>resourceVisualization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Lucida Console" panose="020B0609040504020204" pitchFamily="49" charset="0"/>
              </a:rPr>
              <a:t>": "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Lucida Console" panose="020B0609040504020204" pitchFamily="49" charset="0"/>
              </a:rPr>
              <a:t>resourceVisualization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Lucida Console" panose="020B0609040504020204" pitchFamily="49" charset="0"/>
              </a:rPr>
              <a:t>",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Lucida Console" panose="020B0609040504020204" pitchFamily="49" charset="0"/>
              </a:rPr>
              <a:t>  "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Lucida Console" panose="020B0609040504020204" pitchFamily="49" charset="0"/>
              </a:rPr>
              <a:t>resourceReference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Lucida Console" panose="020B0609040504020204" pitchFamily="49" charset="0"/>
              </a:rPr>
              <a:t>": "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Lucida Console" panose="020B0609040504020204" pitchFamily="49" charset="0"/>
              </a:rPr>
              <a:t>resourceReference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Lucida Console" panose="020B0609040504020204" pitchFamily="49" charset="0"/>
              </a:rPr>
              <a:t>",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Lucida Console" panose="020B0609040504020204" pitchFamily="49" charset="0"/>
              </a:rPr>
              <a:t> 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Lucida Console" panose="020B0609040504020204" pitchFamily="49" charset="0"/>
              </a:rPr>
              <a:t>  "resource": [ { "@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Lucida Console" panose="020B0609040504020204" pitchFamily="49" charset="0"/>
              </a:rPr>
              <a:t>odata.type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Lucida Console" panose="020B0609040504020204" pitchFamily="49" charset="0"/>
              </a:rPr>
              <a:t>": "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Lucida Console" panose="020B0609040504020204" pitchFamily="49" charset="0"/>
              </a:rPr>
              <a:t>microsoft.graph.entity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Lucida Console" panose="020B0609040504020204" pitchFamily="49" charset="0"/>
              </a:rPr>
              <a:t>" } ]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Lucida Console" panose="020B06090405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649043905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365 PPT Template - 2017">
  <a:themeElements>
    <a:clrScheme name="Office17_2">
      <a:dk1>
        <a:srgbClr val="2F2F2F"/>
      </a:dk1>
      <a:lt1>
        <a:srgbClr val="E6E6E6"/>
      </a:lt1>
      <a:dk2>
        <a:srgbClr val="2F2F2F"/>
      </a:dk2>
      <a:lt2>
        <a:srgbClr val="FFFFFF"/>
      </a:lt2>
      <a:accent1>
        <a:srgbClr val="D83B01"/>
      </a:accent1>
      <a:accent2>
        <a:srgbClr val="2F2F2F"/>
      </a:accent2>
      <a:accent3>
        <a:srgbClr val="D2D2D2"/>
      </a:accent3>
      <a:accent4>
        <a:srgbClr val="E6E6E6"/>
      </a:accent4>
      <a:accent5>
        <a:srgbClr val="2F2F2F"/>
      </a:accent5>
      <a:accent6>
        <a:srgbClr val="D2D2D2"/>
      </a:accent6>
      <a:hlink>
        <a:srgbClr val="D83B01"/>
      </a:hlink>
      <a:folHlink>
        <a:srgbClr val="D83B01"/>
      </a:folHlink>
    </a:clrScheme>
    <a:fontScheme name="Custom 2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PPT Template 2017_Final [Read-Only]" id="{73F65A92-A1E2-4F85-816E-D7BE701F4FD1}" vid="{D56D5674-EDE9-4FB8-A009-BF74ED985EF0}"/>
    </a:ext>
  </a:extLst>
</a:theme>
</file>

<file path=ppt/theme/theme2.xml><?xml version="1.0" encoding="utf-8"?>
<a:theme xmlns:a="http://schemas.openxmlformats.org/drawingml/2006/main" name="3-50088_Microsoft_Inspire_Template">
  <a:themeElements>
    <a:clrScheme name="Microsoft Inspire">
      <a:dk1>
        <a:srgbClr val="353535"/>
      </a:dk1>
      <a:lt1>
        <a:srgbClr val="FFFFFF"/>
      </a:lt1>
      <a:dk2>
        <a:srgbClr val="5C2D91"/>
      </a:dk2>
      <a:lt2>
        <a:srgbClr val="E6E6E6"/>
      </a:lt2>
      <a:accent1>
        <a:srgbClr val="5C2D91"/>
      </a:accent1>
      <a:accent2>
        <a:srgbClr val="00188F"/>
      </a:accent2>
      <a:accent3>
        <a:srgbClr val="737373"/>
      </a:accent3>
      <a:accent4>
        <a:srgbClr val="002050"/>
      </a:accent4>
      <a:accent5>
        <a:srgbClr val="0078D7"/>
      </a:accent5>
      <a:accent6>
        <a:srgbClr val="D2D2D2"/>
      </a:accent6>
      <a:hlink>
        <a:srgbClr val="0078D7"/>
      </a:hlink>
      <a:folHlink>
        <a:srgbClr val="0078D7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PPT Template 2017_Final [Read-Only]" id="{73F65A92-A1E2-4F85-816E-D7BE701F4FD1}" vid="{B3672EDA-28A5-467A-AF31-46C663C07CBD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templates</Template>
  <TotalTime>0</TotalTime>
  <Words>944</Words>
  <Application>Microsoft Office PowerPoint</Application>
  <PresentationFormat>Custom</PresentationFormat>
  <Paragraphs>124</Paragraphs>
  <Slides>14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14</vt:i4>
      </vt:variant>
    </vt:vector>
  </HeadingPairs>
  <TitlesOfParts>
    <vt:vector size="24" baseType="lpstr">
      <vt:lpstr>Arial</vt:lpstr>
      <vt:lpstr>Consolas</vt:lpstr>
      <vt:lpstr>Lucida Console</vt:lpstr>
      <vt:lpstr>Segoe UI</vt:lpstr>
      <vt:lpstr>Segoe UI Light</vt:lpstr>
      <vt:lpstr>Segoe UI Semibold</vt:lpstr>
      <vt:lpstr>Segoe UI Semilight</vt:lpstr>
      <vt:lpstr>Wingdings</vt:lpstr>
      <vt:lpstr>Office 365 PPT Template - 2017</vt:lpstr>
      <vt:lpstr>3-50088_Microsoft_Inspire_Template</vt:lpstr>
      <vt:lpstr>Microsoft Graph Capabilities</vt:lpstr>
      <vt:lpstr>Developing insights with Microsoft Graph   </vt:lpstr>
      <vt:lpstr>Developing insights with Microsoft Graph   </vt:lpstr>
      <vt:lpstr>Understanding the Insights resource type</vt:lpstr>
      <vt:lpstr>Permissions for insights</vt:lpstr>
      <vt:lpstr>Returned data</vt:lpstr>
      <vt:lpstr>Trending</vt:lpstr>
      <vt:lpstr>Used</vt:lpstr>
      <vt:lpstr>Shared</vt:lpstr>
      <vt:lpstr>Retrieving Insights collections</vt:lpstr>
      <vt:lpstr>Demo</vt:lpstr>
      <vt:lpstr>Summary</vt:lpstr>
      <vt:lpstr>PowerPoint Presentation</vt:lpstr>
      <vt:lpstr>PowerPoint Presentation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lastModifiedBy/>
  <cp:revision>1</cp:revision>
  <dcterms:created xsi:type="dcterms:W3CDTF">2017-08-19T23:50:46Z</dcterms:created>
  <dcterms:modified xsi:type="dcterms:W3CDTF">2017-09-26T16:39:38Z</dcterms:modified>
</cp:coreProperties>
</file>